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63" r:id="rId4"/>
    <p:sldId id="270" r:id="rId5"/>
    <p:sldId id="264" r:id="rId6"/>
    <p:sldId id="265" r:id="rId7"/>
    <p:sldId id="266" r:id="rId8"/>
    <p:sldId id="268" r:id="rId9"/>
    <p:sldId id="260" r:id="rId10"/>
    <p:sldId id="276" r:id="rId11"/>
    <p:sldId id="277" r:id="rId12"/>
    <p:sldId id="273" r:id="rId13"/>
    <p:sldId id="269" r:id="rId14"/>
    <p:sldId id="271" r:id="rId15"/>
    <p:sldId id="274" r:id="rId16"/>
    <p:sldId id="275" r:id="rId17"/>
    <p:sldId id="261"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6" autoAdjust="0"/>
    <p:restoredTop sz="94660"/>
  </p:normalViewPr>
  <p:slideViewPr>
    <p:cSldViewPr snapToGrid="0">
      <p:cViewPr varScale="1">
        <p:scale>
          <a:sx n="88" d="100"/>
          <a:sy n="88" d="100"/>
        </p:scale>
        <p:origin x="26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DFA22-2F3D-45C1-803F-F3769DF8CB0D}" type="datetimeFigureOut">
              <a:rPr lang="fr-FR" smtClean="0"/>
              <a:t>26/11/2019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45A61-519A-4CB3-93C1-EF1B7CD9CA4D}" type="slidenum">
              <a:rPr lang="fr-FR" smtClean="0"/>
              <a:t>‹N°›</a:t>
            </a:fld>
            <a:endParaRPr lang="fr-FR"/>
          </a:p>
        </p:txBody>
      </p:sp>
    </p:spTree>
    <p:extLst>
      <p:ext uri="{BB962C8B-B14F-4D97-AF65-F5344CB8AC3E}">
        <p14:creationId xmlns:p14="http://schemas.microsoft.com/office/powerpoint/2010/main" val="346661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DBC74E36-5DAA-4351-98D4-025BD394DA7A}" type="datetime1">
              <a:rPr lang="fr-FR" smtClean="0"/>
              <a:t>26/11/2019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704950-3F3A-49CA-98BE-1E4F95E93F2E}" type="slidenum">
              <a:rPr lang="fr-FR" smtClean="0"/>
              <a:t>‹N°›</a:t>
            </a:fld>
            <a:endParaRPr lang="fr-FR"/>
          </a:p>
        </p:txBody>
      </p:sp>
    </p:spTree>
    <p:extLst>
      <p:ext uri="{BB962C8B-B14F-4D97-AF65-F5344CB8AC3E}">
        <p14:creationId xmlns:p14="http://schemas.microsoft.com/office/powerpoint/2010/main" val="2576413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DB84EBC-FD22-4305-9B85-DFE17BEC9ECB}" type="datetime1">
              <a:rPr lang="fr-FR" smtClean="0"/>
              <a:t>26/11/2019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704950-3F3A-49CA-98BE-1E4F95E93F2E}" type="slidenum">
              <a:rPr lang="fr-FR" smtClean="0"/>
              <a:t>‹N°›</a:t>
            </a:fld>
            <a:endParaRPr lang="fr-FR"/>
          </a:p>
        </p:txBody>
      </p:sp>
    </p:spTree>
    <p:extLst>
      <p:ext uri="{BB962C8B-B14F-4D97-AF65-F5344CB8AC3E}">
        <p14:creationId xmlns:p14="http://schemas.microsoft.com/office/powerpoint/2010/main" val="2253698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6496B7C-C06D-499A-B2EE-3147B2D2AE6A}" type="datetime1">
              <a:rPr lang="fr-FR" smtClean="0"/>
              <a:t>26/11/2019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704950-3F3A-49CA-98BE-1E4F95E93F2E}" type="slidenum">
              <a:rPr lang="fr-FR" smtClean="0"/>
              <a:t>‹N°›</a:t>
            </a:fld>
            <a:endParaRPr lang="fr-FR"/>
          </a:p>
        </p:txBody>
      </p:sp>
    </p:spTree>
    <p:extLst>
      <p:ext uri="{BB962C8B-B14F-4D97-AF65-F5344CB8AC3E}">
        <p14:creationId xmlns:p14="http://schemas.microsoft.com/office/powerpoint/2010/main" val="371943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E99FE1D-0FBF-4776-9697-F4B876CF1F24}" type="datetime1">
              <a:rPr lang="fr-FR" smtClean="0"/>
              <a:t>26/11/2019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704950-3F3A-49CA-98BE-1E4F95E93F2E}" type="slidenum">
              <a:rPr lang="fr-FR" smtClean="0"/>
              <a:t>‹N°›</a:t>
            </a:fld>
            <a:endParaRPr lang="fr-FR"/>
          </a:p>
        </p:txBody>
      </p:sp>
    </p:spTree>
    <p:extLst>
      <p:ext uri="{BB962C8B-B14F-4D97-AF65-F5344CB8AC3E}">
        <p14:creationId xmlns:p14="http://schemas.microsoft.com/office/powerpoint/2010/main" val="2407153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6A12297-460E-4714-B668-92918F51502D}" type="datetime1">
              <a:rPr lang="fr-FR" smtClean="0"/>
              <a:t>26/11/2019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704950-3F3A-49CA-98BE-1E4F95E93F2E}" type="slidenum">
              <a:rPr lang="fr-FR" smtClean="0"/>
              <a:t>‹N°›</a:t>
            </a:fld>
            <a:endParaRPr lang="fr-FR"/>
          </a:p>
        </p:txBody>
      </p:sp>
    </p:spTree>
    <p:extLst>
      <p:ext uri="{BB962C8B-B14F-4D97-AF65-F5344CB8AC3E}">
        <p14:creationId xmlns:p14="http://schemas.microsoft.com/office/powerpoint/2010/main" val="782915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103D561-ACFB-4D89-B94C-B6CF23141DA8}" type="datetime1">
              <a:rPr lang="fr-FR" smtClean="0"/>
              <a:t>26/11/2019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704950-3F3A-49CA-98BE-1E4F95E93F2E}" type="slidenum">
              <a:rPr lang="fr-FR" smtClean="0"/>
              <a:t>‹N°›</a:t>
            </a:fld>
            <a:endParaRPr lang="fr-FR"/>
          </a:p>
        </p:txBody>
      </p:sp>
    </p:spTree>
    <p:extLst>
      <p:ext uri="{BB962C8B-B14F-4D97-AF65-F5344CB8AC3E}">
        <p14:creationId xmlns:p14="http://schemas.microsoft.com/office/powerpoint/2010/main" val="2001188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FB1AA50-1FC4-41A7-95E0-878C51BBFE74}" type="datetime1">
              <a:rPr lang="fr-FR" smtClean="0"/>
              <a:t>26/11/2019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5704950-3F3A-49CA-98BE-1E4F95E93F2E}" type="slidenum">
              <a:rPr lang="fr-FR" smtClean="0"/>
              <a:t>‹N°›</a:t>
            </a:fld>
            <a:endParaRPr lang="fr-FR"/>
          </a:p>
        </p:txBody>
      </p:sp>
    </p:spTree>
    <p:extLst>
      <p:ext uri="{BB962C8B-B14F-4D97-AF65-F5344CB8AC3E}">
        <p14:creationId xmlns:p14="http://schemas.microsoft.com/office/powerpoint/2010/main" val="69976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C550ACB-3513-4F27-881D-DCC3CDA4F57A}" type="datetime1">
              <a:rPr lang="fr-FR" smtClean="0"/>
              <a:t>26/11/2019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5704950-3F3A-49CA-98BE-1E4F95E93F2E}" type="slidenum">
              <a:rPr lang="fr-FR" smtClean="0"/>
              <a:t>‹N°›</a:t>
            </a:fld>
            <a:endParaRPr lang="fr-FR"/>
          </a:p>
        </p:txBody>
      </p:sp>
    </p:spTree>
    <p:extLst>
      <p:ext uri="{BB962C8B-B14F-4D97-AF65-F5344CB8AC3E}">
        <p14:creationId xmlns:p14="http://schemas.microsoft.com/office/powerpoint/2010/main" val="24782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7E5FD69-9187-40FE-A364-39BA2DFAAC38}" type="datetime1">
              <a:rPr lang="fr-FR" smtClean="0"/>
              <a:t>26/11/2019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5704950-3F3A-49CA-98BE-1E4F95E93F2E}" type="slidenum">
              <a:rPr lang="fr-FR" smtClean="0"/>
              <a:t>‹N°›</a:t>
            </a:fld>
            <a:endParaRPr lang="fr-FR"/>
          </a:p>
        </p:txBody>
      </p:sp>
    </p:spTree>
    <p:extLst>
      <p:ext uri="{BB962C8B-B14F-4D97-AF65-F5344CB8AC3E}">
        <p14:creationId xmlns:p14="http://schemas.microsoft.com/office/powerpoint/2010/main" val="3105515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3DA6DFC-3747-439E-B0BB-C3F3763A8AAF}" type="datetime1">
              <a:rPr lang="fr-FR" smtClean="0"/>
              <a:t>26/11/2019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704950-3F3A-49CA-98BE-1E4F95E93F2E}" type="slidenum">
              <a:rPr lang="fr-FR" smtClean="0"/>
              <a:t>‹N°›</a:t>
            </a:fld>
            <a:endParaRPr lang="fr-FR"/>
          </a:p>
        </p:txBody>
      </p:sp>
    </p:spTree>
    <p:extLst>
      <p:ext uri="{BB962C8B-B14F-4D97-AF65-F5344CB8AC3E}">
        <p14:creationId xmlns:p14="http://schemas.microsoft.com/office/powerpoint/2010/main" val="3896247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91E8EDD-92D3-45D4-BAC8-B19FCDB23FC9}" type="datetime1">
              <a:rPr lang="fr-FR" smtClean="0"/>
              <a:t>26/11/2019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704950-3F3A-49CA-98BE-1E4F95E93F2E}" type="slidenum">
              <a:rPr lang="fr-FR" smtClean="0"/>
              <a:t>‹N°›</a:t>
            </a:fld>
            <a:endParaRPr lang="fr-FR"/>
          </a:p>
        </p:txBody>
      </p:sp>
    </p:spTree>
    <p:extLst>
      <p:ext uri="{BB962C8B-B14F-4D97-AF65-F5344CB8AC3E}">
        <p14:creationId xmlns:p14="http://schemas.microsoft.com/office/powerpoint/2010/main" val="3880911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378F8-373F-4DA8-A829-06195785C71E}" type="datetime1">
              <a:rPr lang="fr-FR" smtClean="0"/>
              <a:t>26/11/2019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04950-3F3A-49CA-98BE-1E4F95E93F2E}" type="slidenum">
              <a:rPr lang="fr-FR" smtClean="0"/>
              <a:t>‹N°›</a:t>
            </a:fld>
            <a:endParaRPr lang="fr-FR"/>
          </a:p>
        </p:txBody>
      </p:sp>
    </p:spTree>
    <p:extLst>
      <p:ext uri="{BB962C8B-B14F-4D97-AF65-F5344CB8AC3E}">
        <p14:creationId xmlns:p14="http://schemas.microsoft.com/office/powerpoint/2010/main" val="4271525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hyperlink" Target="mailto:cgteducaction33@gmail.com" TargetMode="External"/><Relationship Id="rId5" Type="http://schemas.openxmlformats.org/officeDocument/2006/relationships/image" Target="../media/image23.png"/><Relationship Id="rId10" Type="http://schemas.openxmlformats.org/officeDocument/2006/relationships/image" Target="../media/image27.emf"/><Relationship Id="rId4" Type="http://schemas.openxmlformats.org/officeDocument/2006/relationships/image" Target="../media/image22.jpeg"/><Relationship Id="rId9" Type="http://schemas.openxmlformats.org/officeDocument/2006/relationships/hyperlink" Target="https://emmaclit.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79A83BF1-6833-4783-A65F-41A265367134}"/>
              </a:ext>
            </a:extLst>
          </p:cNvPr>
          <p:cNvSpPr txBox="1">
            <a:spLocks noChangeArrowheads="1"/>
          </p:cNvSpPr>
          <p:nvPr/>
        </p:nvSpPr>
        <p:spPr bwMode="auto">
          <a:xfrm>
            <a:off x="1892300" y="267648"/>
            <a:ext cx="9423400" cy="2396883"/>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600" b="1" i="1" u="none" strike="noStrike" cap="none" normalizeH="0" baseline="0" dirty="0">
                <a:ln>
                  <a:noFill/>
                </a:ln>
                <a:solidFill>
                  <a:srgbClr val="CC0000"/>
                </a:solidFill>
                <a:effectLst/>
                <a:latin typeface="Gill Sans MT" panose="020B0502020104020203" pitchFamily="34" charset="0"/>
              </a:rPr>
              <a:t>Contre la casse des retraites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600" b="1" i="1" u="none" strike="noStrike" cap="none" normalizeH="0" baseline="0" dirty="0">
                <a:ln>
                  <a:noFill/>
                </a:ln>
                <a:solidFill>
                  <a:srgbClr val="CC0000"/>
                </a:solidFill>
                <a:effectLst/>
                <a:latin typeface="Gill Sans MT" panose="020B0502020104020203" pitchFamily="34" charset="0"/>
              </a:rPr>
              <a:t>TOUTES ET TOUS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600" b="1" i="1" u="none" strike="noStrike" cap="none" normalizeH="0" baseline="0" dirty="0">
                <a:ln>
                  <a:noFill/>
                </a:ln>
                <a:solidFill>
                  <a:srgbClr val="CC0000"/>
                </a:solidFill>
                <a:effectLst/>
                <a:latin typeface="Gill Sans MT" panose="020B0502020104020203" pitchFamily="34" charset="0"/>
              </a:rPr>
              <a:t>EN GREVE LE 5 DECEMBRE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600" b="1" i="1" u="none" strike="noStrike" cap="none" normalizeH="0" baseline="0" dirty="0">
                <a:ln>
                  <a:noFill/>
                </a:ln>
                <a:solidFill>
                  <a:srgbClr val="CC0000"/>
                </a:solidFill>
                <a:effectLst/>
                <a:latin typeface="Gill Sans MT" panose="020B0502020104020203" pitchFamily="34" charset="0"/>
              </a:rPr>
              <a:t>ET JUSQU’AU RETRAIT DU PROJET</a:t>
            </a:r>
            <a:endParaRPr kumimoji="0" lang="fr-FR" altLang="fr-FR" sz="3200" b="0" i="0" u="none" strike="noStrike" cap="none" normalizeH="0" baseline="0" dirty="0">
              <a:ln>
                <a:noFill/>
              </a:ln>
              <a:solidFill>
                <a:schemeClr val="tx1"/>
              </a:solidFill>
              <a:effectLst/>
              <a:latin typeface="Arial" panose="020B0604020202020204" pitchFamily="34" charset="0"/>
            </a:endParaRPr>
          </a:p>
        </p:txBody>
      </p:sp>
      <p:pic>
        <p:nvPicPr>
          <p:cNvPr id="5" name="Image 4">
            <a:extLst>
              <a:ext uri="{FF2B5EF4-FFF2-40B4-BE49-F238E27FC236}">
                <a16:creationId xmlns:a16="http://schemas.microsoft.com/office/drawing/2014/main" id="{EC688D1C-1E5D-415F-9AAC-E5F7EDE45D28}"/>
              </a:ext>
            </a:extLst>
          </p:cNvPr>
          <p:cNvPicPr>
            <a:picLocks noChangeAspect="1"/>
          </p:cNvPicPr>
          <p:nvPr/>
        </p:nvPicPr>
        <p:blipFill>
          <a:blip r:embed="rId2"/>
          <a:stretch>
            <a:fillRect/>
          </a:stretch>
        </p:blipFill>
        <p:spPr>
          <a:xfrm>
            <a:off x="4199588" y="2615251"/>
            <a:ext cx="4808824" cy="3975101"/>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79" y="157902"/>
            <a:ext cx="672157" cy="1260000"/>
          </a:xfrm>
          <a:prstGeom prst="rect">
            <a:avLst/>
          </a:prstGeom>
        </p:spPr>
      </p:pic>
    </p:spTree>
    <p:extLst>
      <p:ext uri="{BB962C8B-B14F-4D97-AF65-F5344CB8AC3E}">
        <p14:creationId xmlns:p14="http://schemas.microsoft.com/office/powerpoint/2010/main" val="3480406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a:extLst>
              <a:ext uri="{FF2B5EF4-FFF2-40B4-BE49-F238E27FC236}">
                <a16:creationId xmlns:a16="http://schemas.microsoft.com/office/drawing/2014/main" id="{F01BCB74-EC9E-4259-A29F-2CBC8EAF74D2}"/>
              </a:ext>
            </a:extLst>
          </p:cNvPr>
          <p:cNvSpPr txBox="1">
            <a:spLocks noChangeArrowheads="1"/>
          </p:cNvSpPr>
          <p:nvPr/>
        </p:nvSpPr>
        <p:spPr bwMode="auto">
          <a:xfrm>
            <a:off x="1050877" y="350797"/>
            <a:ext cx="10855245" cy="683194"/>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3800" b="1" i="1" u="none" strike="noStrike" cap="none" normalizeH="0" baseline="0" dirty="0">
                <a:ln>
                  <a:noFill/>
                </a:ln>
                <a:solidFill>
                  <a:srgbClr val="CC0000"/>
                </a:solidFill>
                <a:effectLst/>
                <a:latin typeface="Gill Sans MT" panose="020B0502020104020203" pitchFamily="34" charset="0"/>
              </a:rPr>
              <a:t>Quelques cas concrets… </a:t>
            </a:r>
            <a:endParaRPr kumimoji="0" lang="fr-FR" altLang="fr-FR" sz="3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au 1">
            <a:extLst>
              <a:ext uri="{FF2B5EF4-FFF2-40B4-BE49-F238E27FC236}">
                <a16:creationId xmlns:a16="http://schemas.microsoft.com/office/drawing/2014/main" id="{34F16FB6-4BC2-4E3E-9D46-7A316BDC5768}"/>
              </a:ext>
            </a:extLst>
          </p:cNvPr>
          <p:cNvGraphicFramePr>
            <a:graphicFrameLocks noGrp="1"/>
          </p:cNvGraphicFramePr>
          <p:nvPr>
            <p:extLst>
              <p:ext uri="{D42A27DB-BD31-4B8C-83A1-F6EECF244321}">
                <p14:modId xmlns:p14="http://schemas.microsoft.com/office/powerpoint/2010/main" val="4239520583"/>
              </p:ext>
            </p:extLst>
          </p:nvPr>
        </p:nvGraphicFramePr>
        <p:xfrm>
          <a:off x="1050877" y="1033991"/>
          <a:ext cx="10319488" cy="5473217"/>
        </p:xfrm>
        <a:graphic>
          <a:graphicData uri="http://schemas.openxmlformats.org/drawingml/2006/table">
            <a:tbl>
              <a:tblPr/>
              <a:tblGrid>
                <a:gridCol w="2986867">
                  <a:extLst>
                    <a:ext uri="{9D8B030D-6E8A-4147-A177-3AD203B41FA5}">
                      <a16:colId xmlns:a16="http://schemas.microsoft.com/office/drawing/2014/main" val="2239620348"/>
                    </a:ext>
                  </a:extLst>
                </a:gridCol>
                <a:gridCol w="1197436">
                  <a:extLst>
                    <a:ext uri="{9D8B030D-6E8A-4147-A177-3AD203B41FA5}">
                      <a16:colId xmlns:a16="http://schemas.microsoft.com/office/drawing/2014/main" val="751741326"/>
                    </a:ext>
                  </a:extLst>
                </a:gridCol>
                <a:gridCol w="1237800">
                  <a:extLst>
                    <a:ext uri="{9D8B030D-6E8A-4147-A177-3AD203B41FA5}">
                      <a16:colId xmlns:a16="http://schemas.microsoft.com/office/drawing/2014/main" val="594660657"/>
                    </a:ext>
                  </a:extLst>
                </a:gridCol>
                <a:gridCol w="1251256">
                  <a:extLst>
                    <a:ext uri="{9D8B030D-6E8A-4147-A177-3AD203B41FA5}">
                      <a16:colId xmlns:a16="http://schemas.microsoft.com/office/drawing/2014/main" val="2447984728"/>
                    </a:ext>
                  </a:extLst>
                </a:gridCol>
                <a:gridCol w="1358890">
                  <a:extLst>
                    <a:ext uri="{9D8B030D-6E8A-4147-A177-3AD203B41FA5}">
                      <a16:colId xmlns:a16="http://schemas.microsoft.com/office/drawing/2014/main" val="381415954"/>
                    </a:ext>
                  </a:extLst>
                </a:gridCol>
                <a:gridCol w="1183983">
                  <a:extLst>
                    <a:ext uri="{9D8B030D-6E8A-4147-A177-3AD203B41FA5}">
                      <a16:colId xmlns:a16="http://schemas.microsoft.com/office/drawing/2014/main" val="3876517069"/>
                    </a:ext>
                  </a:extLst>
                </a:gridCol>
                <a:gridCol w="1103256">
                  <a:extLst>
                    <a:ext uri="{9D8B030D-6E8A-4147-A177-3AD203B41FA5}">
                      <a16:colId xmlns:a16="http://schemas.microsoft.com/office/drawing/2014/main" val="2256038874"/>
                    </a:ext>
                  </a:extLst>
                </a:gridCol>
              </a:tblGrid>
              <a:tr h="1095847">
                <a:tc>
                  <a:txBody>
                    <a:bodyPr/>
                    <a:lstStyle/>
                    <a:p>
                      <a:pPr algn="ctr" rtl="0">
                        <a:lnSpc>
                          <a:spcPct val="120000"/>
                        </a:lnSpc>
                      </a:pPr>
                      <a:r>
                        <a:rPr lang="fr-FR" sz="1700" b="1" i="1">
                          <a:solidFill>
                            <a:srgbClr val="00000A"/>
                          </a:solidFill>
                          <a:effectLst/>
                          <a:latin typeface="Arial, sans-serif"/>
                        </a:rPr>
                        <a:t>AAENES et ITRF</a:t>
                      </a:r>
                      <a:br>
                        <a:rPr lang="fr-FR" sz="1700" b="1" i="1">
                          <a:solidFill>
                            <a:srgbClr val="00000A"/>
                          </a:solidFill>
                          <a:effectLst/>
                          <a:latin typeface="Arial, sans-serif"/>
                        </a:rPr>
                      </a:br>
                      <a:r>
                        <a:rPr lang="fr-FR" sz="1000" b="1" i="1">
                          <a:solidFill>
                            <a:srgbClr val="00000A"/>
                          </a:solidFill>
                          <a:effectLst/>
                          <a:latin typeface="Arial, sans-serif"/>
                        </a:rPr>
                        <a:t>à taux de primes moyen</a:t>
                      </a:r>
                      <a:endParaRPr lang="fr-FR" sz="1700">
                        <a:solidFill>
                          <a:srgbClr val="00000A"/>
                        </a:solidFill>
                        <a:effectLst/>
                      </a:endParaRPr>
                    </a:p>
                  </a:txBody>
                  <a:tcPr marL="42421" marR="42421" marT="42421" marB="42421" anchor="ctr">
                    <a:lnL>
                      <a:noFill/>
                    </a:lnL>
                    <a:lnR>
                      <a:noFill/>
                    </a:lnR>
                    <a:lnT>
                      <a:noFill/>
                    </a:lnT>
                    <a:lnB>
                      <a:noFill/>
                    </a:lnB>
                    <a:solidFill>
                      <a:srgbClr val="FDE9D9"/>
                    </a:solidFill>
                  </a:tcPr>
                </a:tc>
                <a:tc gridSpan="6">
                  <a:txBody>
                    <a:bodyPr/>
                    <a:lstStyle/>
                    <a:p>
                      <a:pPr algn="ctr" rtl="0">
                        <a:lnSpc>
                          <a:spcPct val="120000"/>
                        </a:lnSpc>
                      </a:pPr>
                      <a:r>
                        <a:rPr lang="fr-FR" sz="900" b="1">
                          <a:solidFill>
                            <a:srgbClr val="00000A"/>
                          </a:solidFill>
                          <a:effectLst/>
                          <a:latin typeface="Arial, sans-serif"/>
                        </a:rPr>
                        <a:t>Pour une carrière commençant à 22 ans, </a:t>
                      </a:r>
                      <a:br>
                        <a:rPr lang="fr-FR" sz="900" b="1">
                          <a:solidFill>
                            <a:srgbClr val="00000A"/>
                          </a:solidFill>
                          <a:effectLst/>
                          <a:latin typeface="Arial, sans-serif"/>
                        </a:rPr>
                      </a:br>
                      <a:r>
                        <a:rPr lang="fr-FR" sz="900" b="1">
                          <a:solidFill>
                            <a:srgbClr val="00000A"/>
                          </a:solidFill>
                          <a:effectLst/>
                          <a:latin typeface="Arial, sans-serif"/>
                        </a:rPr>
                        <a:t>un passage au 2ème grade à 49 ans</a:t>
                      </a:r>
                      <a:endParaRPr lang="fr-FR" sz="1700">
                        <a:solidFill>
                          <a:srgbClr val="00000A"/>
                        </a:solidFill>
                        <a:effectLst/>
                      </a:endParaRPr>
                    </a:p>
                  </a:txBody>
                  <a:tcPr marL="42421" marR="42421" marT="42421" marB="42421"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86354014"/>
                  </a:ext>
                </a:extLst>
              </a:tr>
              <a:tr h="302968">
                <a:tc>
                  <a:txBody>
                    <a:bodyPr/>
                    <a:lstStyle/>
                    <a:p>
                      <a:pPr rtl="0">
                        <a:lnSpc>
                          <a:spcPct val="120000"/>
                        </a:lnSpc>
                      </a:pPr>
                      <a:r>
                        <a:rPr lang="fr-FR" sz="900">
                          <a:solidFill>
                            <a:srgbClr val="00000A"/>
                          </a:solidFill>
                          <a:effectLst/>
                          <a:latin typeface="Arial, sans-serif"/>
                        </a:rPr>
                        <a:t>Age de départ en retraite</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b="1">
                          <a:solidFill>
                            <a:srgbClr val="00000A"/>
                          </a:solidFill>
                          <a:effectLst/>
                          <a:latin typeface="Arial, sans-serif"/>
                        </a:rPr>
                        <a:t>62 ans</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b="1">
                          <a:solidFill>
                            <a:srgbClr val="00000A"/>
                          </a:solidFill>
                          <a:effectLst/>
                          <a:latin typeface="Arial, sans-serif"/>
                        </a:rPr>
                        <a:t>63 ans</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b="1">
                          <a:solidFill>
                            <a:srgbClr val="00000A"/>
                          </a:solidFill>
                          <a:effectLst/>
                          <a:latin typeface="Arial, sans-serif"/>
                        </a:rPr>
                        <a:t>64 ans</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b="1">
                          <a:solidFill>
                            <a:srgbClr val="00000A"/>
                          </a:solidFill>
                          <a:effectLst/>
                          <a:latin typeface="Arial, sans-serif"/>
                        </a:rPr>
                        <a:t>65 ans</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b="1">
                          <a:solidFill>
                            <a:srgbClr val="00000A"/>
                          </a:solidFill>
                          <a:effectLst/>
                          <a:latin typeface="Arial, sans-serif"/>
                        </a:rPr>
                        <a:t>66 ans</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b="1">
                          <a:solidFill>
                            <a:srgbClr val="00000A"/>
                          </a:solidFill>
                          <a:effectLst/>
                          <a:latin typeface="Arial, sans-serif"/>
                        </a:rPr>
                        <a:t>67 ans</a:t>
                      </a:r>
                      <a:endParaRPr lang="fr-FR" sz="1700">
                        <a:solidFill>
                          <a:srgbClr val="00000A"/>
                        </a:solidFill>
                        <a:effectLst/>
                      </a:endParaRPr>
                    </a:p>
                  </a:txBody>
                  <a:tcPr marL="42421" marR="42421" marT="42421" marB="42421" anchor="ctr">
                    <a:lnL>
                      <a:noFill/>
                    </a:lnL>
                    <a:lnR>
                      <a:noFill/>
                    </a:lnR>
                    <a:lnT>
                      <a:noFill/>
                    </a:lnT>
                    <a:lnB>
                      <a:noFill/>
                    </a:lnB>
                  </a:tcPr>
                </a:tc>
                <a:extLst>
                  <a:ext uri="{0D108BD9-81ED-4DB2-BD59-A6C34878D82A}">
                    <a16:rowId xmlns:a16="http://schemas.microsoft.com/office/drawing/2014/main" val="266260829"/>
                  </a:ext>
                </a:extLst>
              </a:tr>
              <a:tr h="302968">
                <a:tc>
                  <a:txBody>
                    <a:bodyPr/>
                    <a:lstStyle/>
                    <a:p>
                      <a:pPr rtl="0">
                        <a:lnSpc>
                          <a:spcPct val="120000"/>
                        </a:lnSpc>
                      </a:pPr>
                      <a:r>
                        <a:rPr lang="fr-FR" sz="900">
                          <a:solidFill>
                            <a:srgbClr val="00000A"/>
                          </a:solidFill>
                          <a:effectLst/>
                          <a:latin typeface="Arial, sans-serif"/>
                        </a:rPr>
                        <a:t>pension nette aujourd'hui</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a:solidFill>
                            <a:srgbClr val="00000A"/>
                          </a:solidFill>
                          <a:effectLst/>
                          <a:latin typeface="Arial, sans-serif"/>
                        </a:rPr>
                        <a:t>2 076 €</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a:solidFill>
                            <a:srgbClr val="00000A"/>
                          </a:solidFill>
                          <a:effectLst/>
                          <a:latin typeface="Arial, sans-serif"/>
                        </a:rPr>
                        <a:t>2 253 €</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a:solidFill>
                            <a:srgbClr val="00000A"/>
                          </a:solidFill>
                          <a:effectLst/>
                          <a:latin typeface="Arial, sans-serif"/>
                        </a:rPr>
                        <a:t>2 436 €</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a:solidFill>
                            <a:srgbClr val="00000A"/>
                          </a:solidFill>
                          <a:effectLst/>
                          <a:latin typeface="Arial, sans-serif"/>
                        </a:rPr>
                        <a:t>2 626 €</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a:solidFill>
                            <a:srgbClr val="00000A"/>
                          </a:solidFill>
                          <a:effectLst/>
                          <a:latin typeface="Arial, sans-serif"/>
                        </a:rPr>
                        <a:t>2 757 €</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a:solidFill>
                            <a:srgbClr val="00000A"/>
                          </a:solidFill>
                          <a:effectLst/>
                          <a:latin typeface="Arial, sans-serif"/>
                        </a:rPr>
                        <a:t>2 888 €</a:t>
                      </a:r>
                      <a:endParaRPr lang="fr-FR" sz="1700">
                        <a:solidFill>
                          <a:srgbClr val="00000A"/>
                        </a:solidFill>
                        <a:effectLst/>
                      </a:endParaRPr>
                    </a:p>
                  </a:txBody>
                  <a:tcPr marL="42421" marR="42421" marT="42421" marB="42421" anchor="ctr">
                    <a:lnL>
                      <a:noFill/>
                    </a:lnL>
                    <a:lnR>
                      <a:noFill/>
                    </a:lnR>
                    <a:lnT>
                      <a:noFill/>
                    </a:lnT>
                    <a:lnB>
                      <a:noFill/>
                    </a:lnB>
                  </a:tcPr>
                </a:tc>
                <a:extLst>
                  <a:ext uri="{0D108BD9-81ED-4DB2-BD59-A6C34878D82A}">
                    <a16:rowId xmlns:a16="http://schemas.microsoft.com/office/drawing/2014/main" val="2241591343"/>
                  </a:ext>
                </a:extLst>
              </a:tr>
              <a:tr h="302968">
                <a:tc>
                  <a:txBody>
                    <a:bodyPr/>
                    <a:lstStyle/>
                    <a:p>
                      <a:pPr rtl="0">
                        <a:lnSpc>
                          <a:spcPct val="120000"/>
                        </a:lnSpc>
                      </a:pPr>
                      <a:r>
                        <a:rPr lang="fr-FR" sz="900">
                          <a:solidFill>
                            <a:srgbClr val="00000A"/>
                          </a:solidFill>
                          <a:effectLst/>
                          <a:latin typeface="Arial, sans-serif"/>
                        </a:rPr>
                        <a:t>pension nette réforme Macron</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a:solidFill>
                            <a:srgbClr val="00000A"/>
                          </a:solidFill>
                          <a:effectLst/>
                          <a:latin typeface="Arial, sans-serif"/>
                        </a:rPr>
                        <a:t>1 614 €</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a:solidFill>
                            <a:srgbClr val="00000A"/>
                          </a:solidFill>
                          <a:effectLst/>
                          <a:latin typeface="Arial, sans-serif"/>
                        </a:rPr>
                        <a:t>1 765 €</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a:solidFill>
                            <a:srgbClr val="00000A"/>
                          </a:solidFill>
                          <a:effectLst/>
                          <a:latin typeface="Arial, sans-serif"/>
                        </a:rPr>
                        <a:t>1 923 €</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a:solidFill>
                            <a:srgbClr val="00000A"/>
                          </a:solidFill>
                          <a:effectLst/>
                          <a:latin typeface="Arial, sans-serif"/>
                        </a:rPr>
                        <a:t>2 087 €</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a:solidFill>
                            <a:srgbClr val="00000A"/>
                          </a:solidFill>
                          <a:effectLst/>
                          <a:latin typeface="Arial, sans-serif"/>
                        </a:rPr>
                        <a:t>2 258 €</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a:solidFill>
                            <a:srgbClr val="00000A"/>
                          </a:solidFill>
                          <a:effectLst/>
                          <a:latin typeface="Arial, sans-serif"/>
                        </a:rPr>
                        <a:t>2 435 €</a:t>
                      </a:r>
                      <a:endParaRPr lang="fr-FR" sz="1700">
                        <a:solidFill>
                          <a:srgbClr val="00000A"/>
                        </a:solidFill>
                        <a:effectLst/>
                      </a:endParaRPr>
                    </a:p>
                  </a:txBody>
                  <a:tcPr marL="42421" marR="42421" marT="42421" marB="42421" anchor="ctr">
                    <a:lnL>
                      <a:noFill/>
                    </a:lnL>
                    <a:lnR>
                      <a:noFill/>
                    </a:lnR>
                    <a:lnT>
                      <a:noFill/>
                    </a:lnT>
                    <a:lnB>
                      <a:noFill/>
                    </a:lnB>
                  </a:tcPr>
                </a:tc>
                <a:extLst>
                  <a:ext uri="{0D108BD9-81ED-4DB2-BD59-A6C34878D82A}">
                    <a16:rowId xmlns:a16="http://schemas.microsoft.com/office/drawing/2014/main" val="3653880221"/>
                  </a:ext>
                </a:extLst>
              </a:tr>
              <a:tr h="302968">
                <a:tc>
                  <a:txBody>
                    <a:bodyPr/>
                    <a:lstStyle/>
                    <a:p>
                      <a:pPr rtl="0">
                        <a:lnSpc>
                          <a:spcPct val="120000"/>
                        </a:lnSpc>
                      </a:pPr>
                      <a:r>
                        <a:rPr lang="fr-FR" sz="900">
                          <a:solidFill>
                            <a:srgbClr val="00000A"/>
                          </a:solidFill>
                          <a:effectLst/>
                          <a:latin typeface="Arial, sans-serif"/>
                        </a:rPr>
                        <a:t>perte</a:t>
                      </a:r>
                      <a:endParaRPr lang="fr-FR" sz="1700">
                        <a:solidFill>
                          <a:srgbClr val="00000A"/>
                        </a:solidFill>
                        <a:effectLst/>
                      </a:endParaRPr>
                    </a:p>
                  </a:txBody>
                  <a:tcPr marL="42421" marR="42421" marT="42421" marB="42421" anchor="ctr">
                    <a:lnL>
                      <a:noFill/>
                    </a:lnL>
                    <a:lnR>
                      <a:noFill/>
                    </a:lnR>
                    <a:lnT>
                      <a:noFill/>
                    </a:lnT>
                    <a:lnB>
                      <a:noFill/>
                    </a:lnB>
                    <a:solidFill>
                      <a:srgbClr val="D8D8D8"/>
                    </a:solidFill>
                  </a:tcPr>
                </a:tc>
                <a:tc>
                  <a:txBody>
                    <a:bodyPr/>
                    <a:lstStyle/>
                    <a:p>
                      <a:pPr algn="ctr" rtl="0">
                        <a:lnSpc>
                          <a:spcPct val="120000"/>
                        </a:lnSpc>
                      </a:pPr>
                      <a:r>
                        <a:rPr lang="fr-FR" sz="900" b="1">
                          <a:solidFill>
                            <a:srgbClr val="00000A"/>
                          </a:solidFill>
                          <a:effectLst/>
                          <a:latin typeface="Arial, sans-serif"/>
                        </a:rPr>
                        <a:t>-462 €</a:t>
                      </a:r>
                      <a:endParaRPr lang="fr-FR" sz="1700">
                        <a:solidFill>
                          <a:srgbClr val="00000A"/>
                        </a:solidFill>
                        <a:effectLst/>
                      </a:endParaRPr>
                    </a:p>
                  </a:txBody>
                  <a:tcPr marL="42421" marR="42421" marT="42421" marB="42421" anchor="ctr">
                    <a:lnL>
                      <a:noFill/>
                    </a:lnL>
                    <a:lnR>
                      <a:noFill/>
                    </a:lnR>
                    <a:lnT>
                      <a:noFill/>
                    </a:lnT>
                    <a:lnB>
                      <a:noFill/>
                    </a:lnB>
                    <a:solidFill>
                      <a:srgbClr val="D8D8D8"/>
                    </a:solidFill>
                  </a:tcPr>
                </a:tc>
                <a:tc>
                  <a:txBody>
                    <a:bodyPr/>
                    <a:lstStyle/>
                    <a:p>
                      <a:pPr algn="ctr" rtl="0">
                        <a:lnSpc>
                          <a:spcPct val="120000"/>
                        </a:lnSpc>
                      </a:pPr>
                      <a:r>
                        <a:rPr lang="fr-FR" sz="900" b="1">
                          <a:solidFill>
                            <a:srgbClr val="00000A"/>
                          </a:solidFill>
                          <a:effectLst/>
                          <a:latin typeface="Arial, sans-serif"/>
                        </a:rPr>
                        <a:t>-488 €</a:t>
                      </a:r>
                      <a:endParaRPr lang="fr-FR" sz="1700">
                        <a:solidFill>
                          <a:srgbClr val="00000A"/>
                        </a:solidFill>
                        <a:effectLst/>
                      </a:endParaRPr>
                    </a:p>
                  </a:txBody>
                  <a:tcPr marL="42421" marR="42421" marT="42421" marB="42421" anchor="ctr">
                    <a:lnL>
                      <a:noFill/>
                    </a:lnL>
                    <a:lnR>
                      <a:noFill/>
                    </a:lnR>
                    <a:lnT>
                      <a:noFill/>
                    </a:lnT>
                    <a:lnB>
                      <a:noFill/>
                    </a:lnB>
                    <a:solidFill>
                      <a:srgbClr val="D8D8D8"/>
                    </a:solidFill>
                  </a:tcPr>
                </a:tc>
                <a:tc>
                  <a:txBody>
                    <a:bodyPr/>
                    <a:lstStyle/>
                    <a:p>
                      <a:pPr algn="ctr" rtl="0">
                        <a:lnSpc>
                          <a:spcPct val="120000"/>
                        </a:lnSpc>
                      </a:pPr>
                      <a:r>
                        <a:rPr lang="fr-FR" sz="900" b="1">
                          <a:solidFill>
                            <a:srgbClr val="00000A"/>
                          </a:solidFill>
                          <a:effectLst/>
                          <a:latin typeface="Arial, sans-serif"/>
                        </a:rPr>
                        <a:t>-513 €</a:t>
                      </a:r>
                      <a:endParaRPr lang="fr-FR" sz="1700">
                        <a:solidFill>
                          <a:srgbClr val="00000A"/>
                        </a:solidFill>
                        <a:effectLst/>
                      </a:endParaRPr>
                    </a:p>
                  </a:txBody>
                  <a:tcPr marL="42421" marR="42421" marT="42421" marB="42421" anchor="ctr">
                    <a:lnL>
                      <a:noFill/>
                    </a:lnL>
                    <a:lnR>
                      <a:noFill/>
                    </a:lnR>
                    <a:lnT>
                      <a:noFill/>
                    </a:lnT>
                    <a:lnB>
                      <a:noFill/>
                    </a:lnB>
                    <a:solidFill>
                      <a:srgbClr val="D8D8D8"/>
                    </a:solidFill>
                  </a:tcPr>
                </a:tc>
                <a:tc>
                  <a:txBody>
                    <a:bodyPr/>
                    <a:lstStyle/>
                    <a:p>
                      <a:pPr algn="ctr" rtl="0">
                        <a:lnSpc>
                          <a:spcPct val="120000"/>
                        </a:lnSpc>
                      </a:pPr>
                      <a:r>
                        <a:rPr lang="fr-FR" sz="900" b="1">
                          <a:solidFill>
                            <a:srgbClr val="00000A"/>
                          </a:solidFill>
                          <a:effectLst/>
                          <a:latin typeface="Arial, sans-serif"/>
                        </a:rPr>
                        <a:t>-539 €</a:t>
                      </a:r>
                      <a:endParaRPr lang="fr-FR" sz="1700">
                        <a:solidFill>
                          <a:srgbClr val="00000A"/>
                        </a:solidFill>
                        <a:effectLst/>
                      </a:endParaRPr>
                    </a:p>
                  </a:txBody>
                  <a:tcPr marL="42421" marR="42421" marT="42421" marB="42421" anchor="ctr">
                    <a:lnL>
                      <a:noFill/>
                    </a:lnL>
                    <a:lnR>
                      <a:noFill/>
                    </a:lnR>
                    <a:lnT>
                      <a:noFill/>
                    </a:lnT>
                    <a:lnB>
                      <a:noFill/>
                    </a:lnB>
                    <a:solidFill>
                      <a:srgbClr val="D8D8D8"/>
                    </a:solidFill>
                  </a:tcPr>
                </a:tc>
                <a:tc>
                  <a:txBody>
                    <a:bodyPr/>
                    <a:lstStyle/>
                    <a:p>
                      <a:pPr algn="ctr" rtl="0">
                        <a:lnSpc>
                          <a:spcPct val="120000"/>
                        </a:lnSpc>
                      </a:pPr>
                      <a:r>
                        <a:rPr lang="fr-FR" sz="900" b="1">
                          <a:solidFill>
                            <a:srgbClr val="00000A"/>
                          </a:solidFill>
                          <a:effectLst/>
                          <a:latin typeface="Arial, sans-serif"/>
                        </a:rPr>
                        <a:t>-499 €</a:t>
                      </a:r>
                      <a:endParaRPr lang="fr-FR" sz="1700">
                        <a:solidFill>
                          <a:srgbClr val="00000A"/>
                        </a:solidFill>
                        <a:effectLst/>
                      </a:endParaRPr>
                    </a:p>
                  </a:txBody>
                  <a:tcPr marL="42421" marR="42421" marT="42421" marB="42421" anchor="ctr">
                    <a:lnL>
                      <a:noFill/>
                    </a:lnL>
                    <a:lnR>
                      <a:noFill/>
                    </a:lnR>
                    <a:lnT>
                      <a:noFill/>
                    </a:lnT>
                    <a:lnB>
                      <a:noFill/>
                    </a:lnB>
                    <a:solidFill>
                      <a:srgbClr val="D8D8D8"/>
                    </a:solidFill>
                  </a:tcPr>
                </a:tc>
                <a:tc>
                  <a:txBody>
                    <a:bodyPr/>
                    <a:lstStyle/>
                    <a:p>
                      <a:pPr algn="ctr" rtl="0">
                        <a:lnSpc>
                          <a:spcPct val="120000"/>
                        </a:lnSpc>
                      </a:pPr>
                      <a:r>
                        <a:rPr lang="fr-FR" sz="900" b="1">
                          <a:solidFill>
                            <a:srgbClr val="00000A"/>
                          </a:solidFill>
                          <a:effectLst/>
                          <a:latin typeface="Arial, sans-serif"/>
                        </a:rPr>
                        <a:t>-453 €</a:t>
                      </a:r>
                      <a:endParaRPr lang="fr-FR" sz="1700">
                        <a:solidFill>
                          <a:srgbClr val="00000A"/>
                        </a:solidFill>
                        <a:effectLst/>
                      </a:endParaRPr>
                    </a:p>
                  </a:txBody>
                  <a:tcPr marL="42421" marR="42421" marT="42421" marB="42421" anchor="ctr">
                    <a:lnL>
                      <a:noFill/>
                    </a:lnL>
                    <a:lnR>
                      <a:noFill/>
                    </a:lnR>
                    <a:lnT>
                      <a:noFill/>
                    </a:lnT>
                    <a:lnB>
                      <a:noFill/>
                    </a:lnB>
                    <a:solidFill>
                      <a:srgbClr val="D8D8D8"/>
                    </a:solidFill>
                  </a:tcPr>
                </a:tc>
                <a:extLst>
                  <a:ext uri="{0D108BD9-81ED-4DB2-BD59-A6C34878D82A}">
                    <a16:rowId xmlns:a16="http://schemas.microsoft.com/office/drawing/2014/main" val="1362206023"/>
                  </a:ext>
                </a:extLst>
              </a:tr>
              <a:tr h="857779">
                <a:tc>
                  <a:txBody>
                    <a:bodyPr/>
                    <a:lstStyle/>
                    <a:p>
                      <a:pPr rtl="0">
                        <a:lnSpc>
                          <a:spcPct val="120000"/>
                        </a:lnSpc>
                      </a:pPr>
                      <a:r>
                        <a:rPr lang="fr-FR" sz="1700">
                          <a:solidFill>
                            <a:srgbClr val="00000A"/>
                          </a:solidFill>
                          <a:effectLst/>
                        </a:rPr>
                        <a:t/>
                      </a:r>
                      <a:br>
                        <a:rPr lang="fr-FR" sz="1700">
                          <a:solidFill>
                            <a:srgbClr val="00000A"/>
                          </a:solidFill>
                          <a:effectLst/>
                        </a:rPr>
                      </a:b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1700">
                          <a:solidFill>
                            <a:srgbClr val="00000A"/>
                          </a:solidFill>
                          <a:effectLst/>
                        </a:rPr>
                        <a:t/>
                      </a:r>
                      <a:br>
                        <a:rPr lang="fr-FR" sz="1700">
                          <a:solidFill>
                            <a:srgbClr val="00000A"/>
                          </a:solidFill>
                          <a:effectLst/>
                        </a:rPr>
                      </a:b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1700">
                          <a:solidFill>
                            <a:srgbClr val="00000A"/>
                          </a:solidFill>
                          <a:effectLst/>
                        </a:rPr>
                        <a:t/>
                      </a:r>
                      <a:br>
                        <a:rPr lang="fr-FR" sz="1700">
                          <a:solidFill>
                            <a:srgbClr val="00000A"/>
                          </a:solidFill>
                          <a:effectLst/>
                        </a:rPr>
                      </a:b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1700">
                          <a:solidFill>
                            <a:srgbClr val="00000A"/>
                          </a:solidFill>
                          <a:effectLst/>
                        </a:rPr>
                        <a:t/>
                      </a:r>
                      <a:br>
                        <a:rPr lang="fr-FR" sz="1700">
                          <a:solidFill>
                            <a:srgbClr val="00000A"/>
                          </a:solidFill>
                          <a:effectLst/>
                        </a:rPr>
                      </a:b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1700">
                          <a:solidFill>
                            <a:srgbClr val="00000A"/>
                          </a:solidFill>
                          <a:effectLst/>
                        </a:rPr>
                        <a:t/>
                      </a:r>
                      <a:br>
                        <a:rPr lang="fr-FR" sz="1700">
                          <a:solidFill>
                            <a:srgbClr val="00000A"/>
                          </a:solidFill>
                          <a:effectLst/>
                        </a:rPr>
                      </a:b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1700">
                          <a:solidFill>
                            <a:srgbClr val="00000A"/>
                          </a:solidFill>
                          <a:effectLst/>
                        </a:rPr>
                        <a:t/>
                      </a:r>
                      <a:br>
                        <a:rPr lang="fr-FR" sz="1700">
                          <a:solidFill>
                            <a:srgbClr val="00000A"/>
                          </a:solidFill>
                          <a:effectLst/>
                        </a:rPr>
                      </a:b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1700">
                          <a:solidFill>
                            <a:srgbClr val="00000A"/>
                          </a:solidFill>
                          <a:effectLst/>
                        </a:rPr>
                        <a:t/>
                      </a:r>
                      <a:br>
                        <a:rPr lang="fr-FR" sz="1700">
                          <a:solidFill>
                            <a:srgbClr val="00000A"/>
                          </a:solidFill>
                          <a:effectLst/>
                        </a:rPr>
                      </a:br>
                      <a:endParaRPr lang="fr-FR" sz="1700">
                        <a:solidFill>
                          <a:srgbClr val="00000A"/>
                        </a:solidFill>
                        <a:effectLst/>
                      </a:endParaRPr>
                    </a:p>
                  </a:txBody>
                  <a:tcPr marL="42421" marR="42421" marT="42421" marB="42421" anchor="ctr">
                    <a:lnL>
                      <a:noFill/>
                    </a:lnL>
                    <a:lnR>
                      <a:noFill/>
                    </a:lnR>
                    <a:lnT>
                      <a:noFill/>
                    </a:lnT>
                    <a:lnB>
                      <a:noFill/>
                    </a:lnB>
                  </a:tcPr>
                </a:tc>
                <a:extLst>
                  <a:ext uri="{0D108BD9-81ED-4DB2-BD59-A6C34878D82A}">
                    <a16:rowId xmlns:a16="http://schemas.microsoft.com/office/drawing/2014/main" val="3606765923"/>
                  </a:ext>
                </a:extLst>
              </a:tr>
              <a:tr h="1095847">
                <a:tc>
                  <a:txBody>
                    <a:bodyPr/>
                    <a:lstStyle/>
                    <a:p>
                      <a:pPr algn="ctr" rtl="0">
                        <a:lnSpc>
                          <a:spcPct val="120000"/>
                        </a:lnSpc>
                      </a:pPr>
                      <a:r>
                        <a:rPr lang="fr-FR" sz="1700" b="1" i="1">
                          <a:solidFill>
                            <a:srgbClr val="00000A"/>
                          </a:solidFill>
                          <a:effectLst/>
                          <a:latin typeface="Arial, sans-serif"/>
                        </a:rPr>
                        <a:t>AAENES et ITRF</a:t>
                      </a:r>
                      <a:br>
                        <a:rPr lang="fr-FR" sz="1700" b="1" i="1">
                          <a:solidFill>
                            <a:srgbClr val="00000A"/>
                          </a:solidFill>
                          <a:effectLst/>
                          <a:latin typeface="Arial, sans-serif"/>
                        </a:rPr>
                      </a:br>
                      <a:r>
                        <a:rPr lang="fr-FR" sz="1000" b="1" i="1">
                          <a:solidFill>
                            <a:srgbClr val="00000A"/>
                          </a:solidFill>
                          <a:effectLst/>
                          <a:latin typeface="Arial, sans-serif"/>
                        </a:rPr>
                        <a:t>à taux de primes fort</a:t>
                      </a:r>
                      <a:endParaRPr lang="fr-FR" sz="1700">
                        <a:solidFill>
                          <a:srgbClr val="00000A"/>
                        </a:solidFill>
                        <a:effectLst/>
                      </a:endParaRPr>
                    </a:p>
                  </a:txBody>
                  <a:tcPr marL="42421" marR="42421" marT="42421" marB="42421" anchor="ctr">
                    <a:lnL>
                      <a:noFill/>
                    </a:lnL>
                    <a:lnR>
                      <a:noFill/>
                    </a:lnR>
                    <a:lnT>
                      <a:noFill/>
                    </a:lnT>
                    <a:lnB>
                      <a:noFill/>
                    </a:lnB>
                    <a:solidFill>
                      <a:srgbClr val="FDE9D9"/>
                    </a:solidFill>
                  </a:tcPr>
                </a:tc>
                <a:tc gridSpan="6">
                  <a:txBody>
                    <a:bodyPr/>
                    <a:lstStyle/>
                    <a:p>
                      <a:pPr algn="ctr" rtl="0">
                        <a:lnSpc>
                          <a:spcPct val="120000"/>
                        </a:lnSpc>
                      </a:pPr>
                      <a:r>
                        <a:rPr lang="fr-FR" sz="900" b="1">
                          <a:solidFill>
                            <a:srgbClr val="00000A"/>
                          </a:solidFill>
                          <a:effectLst/>
                          <a:latin typeface="Arial, sans-serif"/>
                        </a:rPr>
                        <a:t>Pour une carrière commençant à 22 ans, </a:t>
                      </a:r>
                      <a:br>
                        <a:rPr lang="fr-FR" sz="900" b="1">
                          <a:solidFill>
                            <a:srgbClr val="00000A"/>
                          </a:solidFill>
                          <a:effectLst/>
                          <a:latin typeface="Arial, sans-serif"/>
                        </a:rPr>
                      </a:br>
                      <a:r>
                        <a:rPr lang="fr-FR" sz="900" b="1">
                          <a:solidFill>
                            <a:srgbClr val="00000A"/>
                          </a:solidFill>
                          <a:effectLst/>
                          <a:latin typeface="Arial, sans-serif"/>
                        </a:rPr>
                        <a:t>un passage au 2ème grade à 49 ans</a:t>
                      </a:r>
                      <a:endParaRPr lang="fr-FR" sz="1700">
                        <a:solidFill>
                          <a:srgbClr val="00000A"/>
                        </a:solidFill>
                        <a:effectLst/>
                      </a:endParaRPr>
                    </a:p>
                  </a:txBody>
                  <a:tcPr marL="42421" marR="42421" marT="42421" marB="42421"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68342528"/>
                  </a:ext>
                </a:extLst>
              </a:tr>
              <a:tr h="302968">
                <a:tc>
                  <a:txBody>
                    <a:bodyPr/>
                    <a:lstStyle/>
                    <a:p>
                      <a:pPr rtl="0">
                        <a:lnSpc>
                          <a:spcPct val="120000"/>
                        </a:lnSpc>
                      </a:pPr>
                      <a:r>
                        <a:rPr lang="fr-FR" sz="900">
                          <a:solidFill>
                            <a:srgbClr val="00000A"/>
                          </a:solidFill>
                          <a:effectLst/>
                          <a:latin typeface="Arial, sans-serif"/>
                        </a:rPr>
                        <a:t>Age de départ en retraite</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b="1">
                          <a:solidFill>
                            <a:srgbClr val="00000A"/>
                          </a:solidFill>
                          <a:effectLst/>
                          <a:latin typeface="Arial, sans-serif"/>
                        </a:rPr>
                        <a:t>62 ans</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b="1">
                          <a:solidFill>
                            <a:srgbClr val="00000A"/>
                          </a:solidFill>
                          <a:effectLst/>
                          <a:latin typeface="Arial, sans-serif"/>
                        </a:rPr>
                        <a:t>63 ans</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b="1">
                          <a:solidFill>
                            <a:srgbClr val="00000A"/>
                          </a:solidFill>
                          <a:effectLst/>
                          <a:latin typeface="Arial, sans-serif"/>
                        </a:rPr>
                        <a:t>64 ans</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b="1">
                          <a:solidFill>
                            <a:srgbClr val="00000A"/>
                          </a:solidFill>
                          <a:effectLst/>
                          <a:latin typeface="Arial, sans-serif"/>
                        </a:rPr>
                        <a:t>65 ans</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b="1">
                          <a:solidFill>
                            <a:srgbClr val="00000A"/>
                          </a:solidFill>
                          <a:effectLst/>
                          <a:latin typeface="Arial, sans-serif"/>
                        </a:rPr>
                        <a:t>66 ans</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b="1">
                          <a:solidFill>
                            <a:srgbClr val="00000A"/>
                          </a:solidFill>
                          <a:effectLst/>
                          <a:latin typeface="Arial, sans-serif"/>
                        </a:rPr>
                        <a:t>67 ans</a:t>
                      </a:r>
                      <a:endParaRPr lang="fr-FR" sz="1700">
                        <a:solidFill>
                          <a:srgbClr val="00000A"/>
                        </a:solidFill>
                        <a:effectLst/>
                      </a:endParaRPr>
                    </a:p>
                  </a:txBody>
                  <a:tcPr marL="42421" marR="42421" marT="42421" marB="42421" anchor="ctr">
                    <a:lnL>
                      <a:noFill/>
                    </a:lnL>
                    <a:lnR>
                      <a:noFill/>
                    </a:lnR>
                    <a:lnT>
                      <a:noFill/>
                    </a:lnT>
                    <a:lnB>
                      <a:noFill/>
                    </a:lnB>
                  </a:tcPr>
                </a:tc>
                <a:extLst>
                  <a:ext uri="{0D108BD9-81ED-4DB2-BD59-A6C34878D82A}">
                    <a16:rowId xmlns:a16="http://schemas.microsoft.com/office/drawing/2014/main" val="334360271"/>
                  </a:ext>
                </a:extLst>
              </a:tr>
              <a:tr h="302968">
                <a:tc>
                  <a:txBody>
                    <a:bodyPr/>
                    <a:lstStyle/>
                    <a:p>
                      <a:pPr rtl="0">
                        <a:lnSpc>
                          <a:spcPct val="120000"/>
                        </a:lnSpc>
                      </a:pPr>
                      <a:r>
                        <a:rPr lang="fr-FR" sz="900">
                          <a:solidFill>
                            <a:srgbClr val="00000A"/>
                          </a:solidFill>
                          <a:effectLst/>
                          <a:latin typeface="Arial, sans-serif"/>
                        </a:rPr>
                        <a:t>pension nette aujourd'hui</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a:solidFill>
                            <a:srgbClr val="00000A"/>
                          </a:solidFill>
                          <a:effectLst/>
                          <a:latin typeface="Arial, sans-serif"/>
                        </a:rPr>
                        <a:t>2 076 €</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a:solidFill>
                            <a:srgbClr val="00000A"/>
                          </a:solidFill>
                          <a:effectLst/>
                          <a:latin typeface="Arial, sans-serif"/>
                        </a:rPr>
                        <a:t>2 253 €</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a:solidFill>
                            <a:srgbClr val="00000A"/>
                          </a:solidFill>
                          <a:effectLst/>
                          <a:latin typeface="Arial, sans-serif"/>
                        </a:rPr>
                        <a:t>2 436 €</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a:solidFill>
                            <a:srgbClr val="00000A"/>
                          </a:solidFill>
                          <a:effectLst/>
                          <a:latin typeface="Arial, sans-serif"/>
                        </a:rPr>
                        <a:t>2 626 €</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a:solidFill>
                            <a:srgbClr val="00000A"/>
                          </a:solidFill>
                          <a:effectLst/>
                          <a:latin typeface="Arial, sans-serif"/>
                        </a:rPr>
                        <a:t>2 757 €</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a:solidFill>
                            <a:srgbClr val="00000A"/>
                          </a:solidFill>
                          <a:effectLst/>
                          <a:latin typeface="Arial, sans-serif"/>
                        </a:rPr>
                        <a:t>2 888 €</a:t>
                      </a:r>
                      <a:endParaRPr lang="fr-FR" sz="1700">
                        <a:solidFill>
                          <a:srgbClr val="00000A"/>
                        </a:solidFill>
                        <a:effectLst/>
                      </a:endParaRPr>
                    </a:p>
                  </a:txBody>
                  <a:tcPr marL="42421" marR="42421" marT="42421" marB="42421" anchor="ctr">
                    <a:lnL>
                      <a:noFill/>
                    </a:lnL>
                    <a:lnR>
                      <a:noFill/>
                    </a:lnR>
                    <a:lnT>
                      <a:noFill/>
                    </a:lnT>
                    <a:lnB>
                      <a:noFill/>
                    </a:lnB>
                  </a:tcPr>
                </a:tc>
                <a:extLst>
                  <a:ext uri="{0D108BD9-81ED-4DB2-BD59-A6C34878D82A}">
                    <a16:rowId xmlns:a16="http://schemas.microsoft.com/office/drawing/2014/main" val="3257746125"/>
                  </a:ext>
                </a:extLst>
              </a:tr>
              <a:tr h="302968">
                <a:tc>
                  <a:txBody>
                    <a:bodyPr/>
                    <a:lstStyle/>
                    <a:p>
                      <a:pPr rtl="0">
                        <a:lnSpc>
                          <a:spcPct val="120000"/>
                        </a:lnSpc>
                      </a:pPr>
                      <a:r>
                        <a:rPr lang="fr-FR" sz="900">
                          <a:solidFill>
                            <a:srgbClr val="00000A"/>
                          </a:solidFill>
                          <a:effectLst/>
                          <a:latin typeface="Arial, sans-serif"/>
                        </a:rPr>
                        <a:t>pension nette réforme Macron</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a:solidFill>
                            <a:srgbClr val="00000A"/>
                          </a:solidFill>
                          <a:effectLst/>
                          <a:latin typeface="Arial, sans-serif"/>
                        </a:rPr>
                        <a:t>1 862 €</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a:solidFill>
                            <a:srgbClr val="00000A"/>
                          </a:solidFill>
                          <a:effectLst/>
                          <a:latin typeface="Arial, sans-serif"/>
                        </a:rPr>
                        <a:t>2 037 €</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a:solidFill>
                            <a:srgbClr val="00000A"/>
                          </a:solidFill>
                          <a:effectLst/>
                          <a:latin typeface="Arial, sans-serif"/>
                        </a:rPr>
                        <a:t>2 219 €</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a:solidFill>
                            <a:srgbClr val="00000A"/>
                          </a:solidFill>
                          <a:effectLst/>
                          <a:latin typeface="Arial, sans-serif"/>
                        </a:rPr>
                        <a:t>2 408 €</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a:solidFill>
                            <a:srgbClr val="00000A"/>
                          </a:solidFill>
                          <a:effectLst/>
                          <a:latin typeface="Arial, sans-serif"/>
                        </a:rPr>
                        <a:t>2 605 €</a:t>
                      </a:r>
                      <a:endParaRPr lang="fr-FR" sz="1700">
                        <a:solidFill>
                          <a:srgbClr val="00000A"/>
                        </a:solidFill>
                        <a:effectLst/>
                      </a:endParaRPr>
                    </a:p>
                  </a:txBody>
                  <a:tcPr marL="42421" marR="42421" marT="42421" marB="42421" anchor="ctr">
                    <a:lnL>
                      <a:noFill/>
                    </a:lnL>
                    <a:lnR>
                      <a:noFill/>
                    </a:lnR>
                    <a:lnT>
                      <a:noFill/>
                    </a:lnT>
                    <a:lnB>
                      <a:noFill/>
                    </a:lnB>
                  </a:tcPr>
                </a:tc>
                <a:tc>
                  <a:txBody>
                    <a:bodyPr/>
                    <a:lstStyle/>
                    <a:p>
                      <a:pPr algn="ctr" rtl="0">
                        <a:lnSpc>
                          <a:spcPct val="120000"/>
                        </a:lnSpc>
                      </a:pPr>
                      <a:r>
                        <a:rPr lang="fr-FR" sz="900">
                          <a:solidFill>
                            <a:srgbClr val="00000A"/>
                          </a:solidFill>
                          <a:effectLst/>
                          <a:latin typeface="Arial, sans-serif"/>
                        </a:rPr>
                        <a:t>2 809 €</a:t>
                      </a:r>
                      <a:endParaRPr lang="fr-FR" sz="1700">
                        <a:solidFill>
                          <a:srgbClr val="00000A"/>
                        </a:solidFill>
                        <a:effectLst/>
                      </a:endParaRPr>
                    </a:p>
                  </a:txBody>
                  <a:tcPr marL="42421" marR="42421" marT="42421" marB="42421" anchor="ctr">
                    <a:lnL>
                      <a:noFill/>
                    </a:lnL>
                    <a:lnR>
                      <a:noFill/>
                    </a:lnR>
                    <a:lnT>
                      <a:noFill/>
                    </a:lnT>
                    <a:lnB>
                      <a:noFill/>
                    </a:lnB>
                  </a:tcPr>
                </a:tc>
                <a:extLst>
                  <a:ext uri="{0D108BD9-81ED-4DB2-BD59-A6C34878D82A}">
                    <a16:rowId xmlns:a16="http://schemas.microsoft.com/office/drawing/2014/main" val="3893647330"/>
                  </a:ext>
                </a:extLst>
              </a:tr>
              <a:tr h="302968">
                <a:tc>
                  <a:txBody>
                    <a:bodyPr/>
                    <a:lstStyle/>
                    <a:p>
                      <a:pPr rtl="0">
                        <a:lnSpc>
                          <a:spcPct val="120000"/>
                        </a:lnSpc>
                      </a:pPr>
                      <a:r>
                        <a:rPr lang="fr-FR" sz="900">
                          <a:solidFill>
                            <a:srgbClr val="00000A"/>
                          </a:solidFill>
                          <a:effectLst/>
                          <a:latin typeface="Arial, sans-serif"/>
                        </a:rPr>
                        <a:t>perte</a:t>
                      </a:r>
                      <a:endParaRPr lang="fr-FR" sz="1700">
                        <a:solidFill>
                          <a:srgbClr val="00000A"/>
                        </a:solidFill>
                        <a:effectLst/>
                      </a:endParaRPr>
                    </a:p>
                  </a:txBody>
                  <a:tcPr marL="42421" marR="42421" marT="42421" marB="42421" anchor="ctr">
                    <a:lnL>
                      <a:noFill/>
                    </a:lnL>
                    <a:lnR>
                      <a:noFill/>
                    </a:lnR>
                    <a:lnT>
                      <a:noFill/>
                    </a:lnT>
                    <a:lnB>
                      <a:noFill/>
                    </a:lnB>
                    <a:solidFill>
                      <a:srgbClr val="D8D8D8"/>
                    </a:solidFill>
                  </a:tcPr>
                </a:tc>
                <a:tc>
                  <a:txBody>
                    <a:bodyPr/>
                    <a:lstStyle/>
                    <a:p>
                      <a:pPr algn="ctr" rtl="0">
                        <a:lnSpc>
                          <a:spcPct val="120000"/>
                        </a:lnSpc>
                      </a:pPr>
                      <a:r>
                        <a:rPr lang="fr-FR" sz="900" b="1">
                          <a:solidFill>
                            <a:srgbClr val="00000A"/>
                          </a:solidFill>
                          <a:effectLst/>
                          <a:latin typeface="Arial, sans-serif"/>
                        </a:rPr>
                        <a:t>-214 €</a:t>
                      </a:r>
                      <a:endParaRPr lang="fr-FR" sz="1700">
                        <a:solidFill>
                          <a:srgbClr val="00000A"/>
                        </a:solidFill>
                        <a:effectLst/>
                      </a:endParaRPr>
                    </a:p>
                  </a:txBody>
                  <a:tcPr marL="42421" marR="42421" marT="42421" marB="42421" anchor="ctr">
                    <a:lnL>
                      <a:noFill/>
                    </a:lnL>
                    <a:lnR>
                      <a:noFill/>
                    </a:lnR>
                    <a:lnT>
                      <a:noFill/>
                    </a:lnT>
                    <a:lnB>
                      <a:noFill/>
                    </a:lnB>
                    <a:solidFill>
                      <a:srgbClr val="D8D8D8"/>
                    </a:solidFill>
                  </a:tcPr>
                </a:tc>
                <a:tc>
                  <a:txBody>
                    <a:bodyPr/>
                    <a:lstStyle/>
                    <a:p>
                      <a:pPr algn="ctr" rtl="0">
                        <a:lnSpc>
                          <a:spcPct val="120000"/>
                        </a:lnSpc>
                      </a:pPr>
                      <a:r>
                        <a:rPr lang="fr-FR" sz="900" b="1">
                          <a:solidFill>
                            <a:srgbClr val="00000A"/>
                          </a:solidFill>
                          <a:effectLst/>
                          <a:latin typeface="Arial, sans-serif"/>
                        </a:rPr>
                        <a:t>-216 €</a:t>
                      </a:r>
                      <a:endParaRPr lang="fr-FR" sz="1700">
                        <a:solidFill>
                          <a:srgbClr val="00000A"/>
                        </a:solidFill>
                        <a:effectLst/>
                      </a:endParaRPr>
                    </a:p>
                  </a:txBody>
                  <a:tcPr marL="42421" marR="42421" marT="42421" marB="42421" anchor="ctr">
                    <a:lnL>
                      <a:noFill/>
                    </a:lnL>
                    <a:lnR>
                      <a:noFill/>
                    </a:lnR>
                    <a:lnT>
                      <a:noFill/>
                    </a:lnT>
                    <a:lnB>
                      <a:noFill/>
                    </a:lnB>
                    <a:solidFill>
                      <a:srgbClr val="D8D8D8"/>
                    </a:solidFill>
                  </a:tcPr>
                </a:tc>
                <a:tc>
                  <a:txBody>
                    <a:bodyPr/>
                    <a:lstStyle/>
                    <a:p>
                      <a:pPr algn="ctr" rtl="0">
                        <a:lnSpc>
                          <a:spcPct val="120000"/>
                        </a:lnSpc>
                      </a:pPr>
                      <a:r>
                        <a:rPr lang="fr-FR" sz="900" b="1">
                          <a:solidFill>
                            <a:srgbClr val="00000A"/>
                          </a:solidFill>
                          <a:effectLst/>
                          <a:latin typeface="Arial, sans-serif"/>
                        </a:rPr>
                        <a:t>-217 €</a:t>
                      </a:r>
                      <a:endParaRPr lang="fr-FR" sz="1700">
                        <a:solidFill>
                          <a:srgbClr val="00000A"/>
                        </a:solidFill>
                        <a:effectLst/>
                      </a:endParaRPr>
                    </a:p>
                  </a:txBody>
                  <a:tcPr marL="42421" marR="42421" marT="42421" marB="42421" anchor="ctr">
                    <a:lnL>
                      <a:noFill/>
                    </a:lnL>
                    <a:lnR>
                      <a:noFill/>
                    </a:lnR>
                    <a:lnT>
                      <a:noFill/>
                    </a:lnT>
                    <a:lnB>
                      <a:noFill/>
                    </a:lnB>
                    <a:solidFill>
                      <a:srgbClr val="D8D8D8"/>
                    </a:solidFill>
                  </a:tcPr>
                </a:tc>
                <a:tc>
                  <a:txBody>
                    <a:bodyPr/>
                    <a:lstStyle/>
                    <a:p>
                      <a:pPr algn="ctr" rtl="0">
                        <a:lnSpc>
                          <a:spcPct val="120000"/>
                        </a:lnSpc>
                      </a:pPr>
                      <a:r>
                        <a:rPr lang="fr-FR" sz="900" b="1">
                          <a:solidFill>
                            <a:srgbClr val="00000A"/>
                          </a:solidFill>
                          <a:effectLst/>
                          <a:latin typeface="Arial, sans-serif"/>
                        </a:rPr>
                        <a:t>-218 €</a:t>
                      </a:r>
                      <a:endParaRPr lang="fr-FR" sz="1700">
                        <a:solidFill>
                          <a:srgbClr val="00000A"/>
                        </a:solidFill>
                        <a:effectLst/>
                      </a:endParaRPr>
                    </a:p>
                  </a:txBody>
                  <a:tcPr marL="42421" marR="42421" marT="42421" marB="42421" anchor="ctr">
                    <a:lnL>
                      <a:noFill/>
                    </a:lnL>
                    <a:lnR>
                      <a:noFill/>
                    </a:lnR>
                    <a:lnT>
                      <a:noFill/>
                    </a:lnT>
                    <a:lnB>
                      <a:noFill/>
                    </a:lnB>
                    <a:solidFill>
                      <a:srgbClr val="D8D8D8"/>
                    </a:solidFill>
                  </a:tcPr>
                </a:tc>
                <a:tc>
                  <a:txBody>
                    <a:bodyPr/>
                    <a:lstStyle/>
                    <a:p>
                      <a:pPr algn="ctr" rtl="0">
                        <a:lnSpc>
                          <a:spcPct val="120000"/>
                        </a:lnSpc>
                      </a:pPr>
                      <a:r>
                        <a:rPr lang="fr-FR" sz="900" b="1">
                          <a:solidFill>
                            <a:srgbClr val="00000A"/>
                          </a:solidFill>
                          <a:effectLst/>
                          <a:latin typeface="Arial, sans-serif"/>
                        </a:rPr>
                        <a:t>-152 €</a:t>
                      </a:r>
                      <a:endParaRPr lang="fr-FR" sz="1700">
                        <a:solidFill>
                          <a:srgbClr val="00000A"/>
                        </a:solidFill>
                        <a:effectLst/>
                      </a:endParaRPr>
                    </a:p>
                  </a:txBody>
                  <a:tcPr marL="42421" marR="42421" marT="42421" marB="42421" anchor="ctr">
                    <a:lnL>
                      <a:noFill/>
                    </a:lnL>
                    <a:lnR>
                      <a:noFill/>
                    </a:lnR>
                    <a:lnT>
                      <a:noFill/>
                    </a:lnT>
                    <a:lnB>
                      <a:noFill/>
                    </a:lnB>
                    <a:solidFill>
                      <a:srgbClr val="D8D8D8"/>
                    </a:solidFill>
                  </a:tcPr>
                </a:tc>
                <a:tc>
                  <a:txBody>
                    <a:bodyPr/>
                    <a:lstStyle/>
                    <a:p>
                      <a:pPr algn="ctr" rtl="0">
                        <a:lnSpc>
                          <a:spcPct val="120000"/>
                        </a:lnSpc>
                      </a:pPr>
                      <a:r>
                        <a:rPr lang="fr-FR" sz="900" b="1" dirty="0">
                          <a:solidFill>
                            <a:srgbClr val="00000A"/>
                          </a:solidFill>
                          <a:effectLst/>
                          <a:latin typeface="Arial, sans-serif"/>
                        </a:rPr>
                        <a:t>-79 €</a:t>
                      </a:r>
                      <a:endParaRPr lang="fr-FR" sz="1700" dirty="0">
                        <a:solidFill>
                          <a:srgbClr val="00000A"/>
                        </a:solidFill>
                        <a:effectLst/>
                      </a:endParaRPr>
                    </a:p>
                  </a:txBody>
                  <a:tcPr marL="42421" marR="42421" marT="42421" marB="42421" anchor="ctr">
                    <a:lnL>
                      <a:noFill/>
                    </a:lnL>
                    <a:lnR>
                      <a:noFill/>
                    </a:lnR>
                    <a:lnT>
                      <a:noFill/>
                    </a:lnT>
                    <a:lnB>
                      <a:noFill/>
                    </a:lnB>
                    <a:solidFill>
                      <a:srgbClr val="D8D8D8"/>
                    </a:solidFill>
                  </a:tcPr>
                </a:tc>
                <a:extLst>
                  <a:ext uri="{0D108BD9-81ED-4DB2-BD59-A6C34878D82A}">
                    <a16:rowId xmlns:a16="http://schemas.microsoft.com/office/drawing/2014/main" val="1153093723"/>
                  </a:ext>
                </a:extLst>
              </a:tr>
            </a:tbl>
          </a:graphicData>
        </a:graphic>
      </p:graphicFrame>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79" y="157902"/>
            <a:ext cx="672157" cy="1260000"/>
          </a:xfrm>
          <a:prstGeom prst="rect">
            <a:avLst/>
          </a:prstGeom>
        </p:spPr>
      </p:pic>
    </p:spTree>
    <p:extLst>
      <p:ext uri="{BB962C8B-B14F-4D97-AF65-F5344CB8AC3E}">
        <p14:creationId xmlns:p14="http://schemas.microsoft.com/office/powerpoint/2010/main" val="335961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a:extLst>
              <a:ext uri="{FF2B5EF4-FFF2-40B4-BE49-F238E27FC236}">
                <a16:creationId xmlns:a16="http://schemas.microsoft.com/office/drawing/2014/main" id="{F01BCB74-EC9E-4259-A29F-2CBC8EAF74D2}"/>
              </a:ext>
            </a:extLst>
          </p:cNvPr>
          <p:cNvSpPr txBox="1">
            <a:spLocks noChangeArrowheads="1"/>
          </p:cNvSpPr>
          <p:nvPr/>
        </p:nvSpPr>
        <p:spPr bwMode="auto">
          <a:xfrm>
            <a:off x="1050877" y="350797"/>
            <a:ext cx="10855245" cy="683194"/>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3800" b="1" i="1" u="none" strike="noStrike" cap="none" normalizeH="0" baseline="0" dirty="0">
                <a:ln>
                  <a:noFill/>
                </a:ln>
                <a:solidFill>
                  <a:srgbClr val="CC0000"/>
                </a:solidFill>
                <a:effectLst/>
                <a:latin typeface="Gill Sans MT" panose="020B0502020104020203" pitchFamily="34" charset="0"/>
              </a:rPr>
              <a:t>Quelques cas concrets… </a:t>
            </a:r>
            <a:endParaRPr kumimoji="0" lang="fr-FR" altLang="fr-FR" sz="3800" b="0" i="0" u="none" strike="noStrike" cap="none" normalizeH="0" baseline="0" dirty="0">
              <a:ln>
                <a:noFill/>
              </a:ln>
              <a:solidFill>
                <a:schemeClr val="tx1"/>
              </a:solidFill>
              <a:effectLst/>
              <a:latin typeface="Arial" panose="020B0604020202020204" pitchFamily="34" charset="0"/>
            </a:endParaRPr>
          </a:p>
        </p:txBody>
      </p:sp>
      <p:sp>
        <p:nvSpPr>
          <p:cNvPr id="4" name="ZoneTexte 3">
            <a:extLst>
              <a:ext uri="{FF2B5EF4-FFF2-40B4-BE49-F238E27FC236}">
                <a16:creationId xmlns:a16="http://schemas.microsoft.com/office/drawing/2014/main" id="{06203212-DBCC-4880-8F9B-C63004ABEF45}"/>
              </a:ext>
            </a:extLst>
          </p:cNvPr>
          <p:cNvSpPr txBox="1"/>
          <p:nvPr/>
        </p:nvSpPr>
        <p:spPr>
          <a:xfrm>
            <a:off x="751694" y="5795511"/>
            <a:ext cx="10855245" cy="276999"/>
          </a:xfrm>
          <a:prstGeom prst="rect">
            <a:avLst/>
          </a:prstGeom>
          <a:noFill/>
        </p:spPr>
        <p:txBody>
          <a:bodyPr wrap="square" rtlCol="0">
            <a:spAutoFit/>
          </a:bodyPr>
          <a:lstStyle/>
          <a:p>
            <a:r>
              <a:rPr lang="fr-FR" sz="1200" b="1" dirty="0"/>
              <a:t>Source : calculs UFSE-CGT - simulation pour la génération 1973 avec 43 ans de durée d'assurance (valeur du point d'indice 4.6860 euros - indice terminal du grade)</a:t>
            </a:r>
            <a:endParaRPr lang="fr-FR" sz="1200" dirty="0"/>
          </a:p>
        </p:txBody>
      </p:sp>
      <p:sp>
        <p:nvSpPr>
          <p:cNvPr id="5" name="ZoneTexte 4">
            <a:extLst>
              <a:ext uri="{FF2B5EF4-FFF2-40B4-BE49-F238E27FC236}">
                <a16:creationId xmlns:a16="http://schemas.microsoft.com/office/drawing/2014/main" id="{4E989AEC-85D1-4F6A-9A76-5F148CE74971}"/>
              </a:ext>
            </a:extLst>
          </p:cNvPr>
          <p:cNvSpPr txBox="1"/>
          <p:nvPr/>
        </p:nvSpPr>
        <p:spPr>
          <a:xfrm>
            <a:off x="5350199" y="7257152"/>
            <a:ext cx="7792277" cy="1754326"/>
          </a:xfrm>
          <a:prstGeom prst="rect">
            <a:avLst/>
          </a:prstGeom>
          <a:noFill/>
        </p:spPr>
        <p:txBody>
          <a:bodyPr wrap="square" rtlCol="0">
            <a:spAutoFit/>
          </a:bodyPr>
          <a:lstStyle/>
          <a:p>
            <a:r>
              <a:rPr lang="fr-FR" b="1" dirty="0"/>
              <a:t>Pour </a:t>
            </a:r>
            <a:r>
              <a:rPr lang="fr-FR" b="1" dirty="0" err="1"/>
              <a:t>un·e</a:t>
            </a:r>
            <a:r>
              <a:rPr lang="fr-FR" b="1" dirty="0"/>
              <a:t> PE départ en retraite à 62 ans : </a:t>
            </a:r>
            <a:endParaRPr lang="fr-FR" dirty="0"/>
          </a:p>
          <a:p>
            <a:r>
              <a:rPr lang="fr-FR" dirty="0"/>
              <a:t> à l’heure actuelle, pour un début de carrière à 24 ans et en passant au grade supérieur à 51 ans, une pension de 1790€ avec décote.</a:t>
            </a:r>
          </a:p>
          <a:p>
            <a:r>
              <a:rPr lang="fr-FR" dirty="0"/>
              <a:t>Avec la réforme ont passerait à une pension : de 1296€ (rappelons que les PE ne touchent quasiment aucune prime). </a:t>
            </a:r>
          </a:p>
          <a:p>
            <a:r>
              <a:rPr lang="fr-FR" dirty="0"/>
              <a:t> </a:t>
            </a:r>
          </a:p>
        </p:txBody>
      </p:sp>
      <p:sp>
        <p:nvSpPr>
          <p:cNvPr id="6" name="ZoneTexte 5">
            <a:extLst>
              <a:ext uri="{FF2B5EF4-FFF2-40B4-BE49-F238E27FC236}">
                <a16:creationId xmlns:a16="http://schemas.microsoft.com/office/drawing/2014/main" id="{7AE27FF2-52D8-4C80-969E-F66CEC4F77C1}"/>
              </a:ext>
            </a:extLst>
          </p:cNvPr>
          <p:cNvSpPr txBox="1"/>
          <p:nvPr/>
        </p:nvSpPr>
        <p:spPr>
          <a:xfrm>
            <a:off x="1109210" y="5332963"/>
            <a:ext cx="3769567" cy="261610"/>
          </a:xfrm>
          <a:prstGeom prst="rect">
            <a:avLst/>
          </a:prstGeom>
          <a:noFill/>
        </p:spPr>
        <p:txBody>
          <a:bodyPr wrap="square" rtlCol="0">
            <a:spAutoFit/>
          </a:bodyPr>
          <a:lstStyle/>
          <a:p>
            <a:r>
              <a:rPr lang="fr-FR" sz="1100" dirty="0"/>
              <a:t>(rappelons que les PE ne touchent quasiment aucune prime)</a:t>
            </a:r>
          </a:p>
        </p:txBody>
      </p:sp>
      <p:pic>
        <p:nvPicPr>
          <p:cNvPr id="11" name="Image 10">
            <a:extLst>
              <a:ext uri="{FF2B5EF4-FFF2-40B4-BE49-F238E27FC236}">
                <a16:creationId xmlns:a16="http://schemas.microsoft.com/office/drawing/2014/main" id="{88FD32A9-1A1B-461E-8319-4196E20EFD4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09210" y="1033991"/>
            <a:ext cx="9680710" cy="4125546"/>
          </a:xfrm>
          <a:prstGeom prst="rect">
            <a:avLst/>
          </a:prstGeom>
          <a:noFill/>
          <a:ln>
            <a:noFill/>
          </a:ln>
        </p:spPr>
      </p:pic>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79" y="157902"/>
            <a:ext cx="672157" cy="1260000"/>
          </a:xfrm>
          <a:prstGeom prst="rect">
            <a:avLst/>
          </a:prstGeom>
        </p:spPr>
      </p:pic>
    </p:spTree>
    <p:extLst>
      <p:ext uri="{BB962C8B-B14F-4D97-AF65-F5344CB8AC3E}">
        <p14:creationId xmlns:p14="http://schemas.microsoft.com/office/powerpoint/2010/main" val="2063277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
            <a:extLst>
              <a:ext uri="{FF2B5EF4-FFF2-40B4-BE49-F238E27FC236}">
                <a16:creationId xmlns:a16="http://schemas.microsoft.com/office/drawing/2014/main" id="{8ED757A4-BFDD-4CCD-B011-1A2DB473877D}"/>
              </a:ext>
            </a:extLst>
          </p:cNvPr>
          <p:cNvSpPr txBox="1">
            <a:spLocks noChangeArrowheads="1"/>
          </p:cNvSpPr>
          <p:nvPr/>
        </p:nvSpPr>
        <p:spPr bwMode="auto">
          <a:xfrm>
            <a:off x="1050877" y="350797"/>
            <a:ext cx="10855245" cy="683194"/>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3800" b="1" i="1" u="none" strike="noStrike" cap="none" normalizeH="0" baseline="0" dirty="0">
                <a:ln>
                  <a:noFill/>
                </a:ln>
                <a:solidFill>
                  <a:srgbClr val="CC0000"/>
                </a:solidFill>
                <a:effectLst/>
                <a:latin typeface="Gill Sans MT" panose="020B0502020104020203" pitchFamily="34" charset="0"/>
              </a:rPr>
              <a:t>Quelques cas concrets… </a:t>
            </a:r>
            <a:endParaRPr kumimoji="0" lang="fr-FR" altLang="fr-FR" sz="3800" b="0" i="0" u="none" strike="noStrike" cap="none" normalizeH="0" baseline="0" dirty="0">
              <a:ln>
                <a:noFill/>
              </a:ln>
              <a:solidFill>
                <a:schemeClr val="tx1"/>
              </a:solidFill>
              <a:effectLst/>
              <a:latin typeface="Arial" panose="020B0604020202020204" pitchFamily="34" charset="0"/>
            </a:endParaRPr>
          </a:p>
        </p:txBody>
      </p:sp>
      <p:pic>
        <p:nvPicPr>
          <p:cNvPr id="5" name="Image 4">
            <a:extLst>
              <a:ext uri="{FF2B5EF4-FFF2-40B4-BE49-F238E27FC236}">
                <a16:creationId xmlns:a16="http://schemas.microsoft.com/office/drawing/2014/main" id="{95001752-B82E-4AD3-BA80-F06FCD35F84A}"/>
              </a:ext>
            </a:extLst>
          </p:cNvPr>
          <p:cNvPicPr>
            <a:picLocks noChangeAspect="1"/>
          </p:cNvPicPr>
          <p:nvPr/>
        </p:nvPicPr>
        <p:blipFill rotWithShape="1">
          <a:blip r:embed="rId2"/>
          <a:srcRect b="28283"/>
          <a:stretch/>
        </p:blipFill>
        <p:spPr>
          <a:xfrm>
            <a:off x="2867686" y="1924805"/>
            <a:ext cx="6094706" cy="3008389"/>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79" y="157902"/>
            <a:ext cx="672157" cy="1260000"/>
          </a:xfrm>
          <a:prstGeom prst="rect">
            <a:avLst/>
          </a:prstGeom>
        </p:spPr>
      </p:pic>
    </p:spTree>
    <p:extLst>
      <p:ext uri="{BB962C8B-B14F-4D97-AF65-F5344CB8AC3E}">
        <p14:creationId xmlns:p14="http://schemas.microsoft.com/office/powerpoint/2010/main" val="4253005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69122574-7FD2-4F9F-A1DA-45BDA1F8036A}"/>
              </a:ext>
            </a:extLst>
          </p:cNvPr>
          <p:cNvSpPr txBox="1">
            <a:spLocks noChangeArrowheads="1"/>
          </p:cNvSpPr>
          <p:nvPr/>
        </p:nvSpPr>
        <p:spPr bwMode="auto">
          <a:xfrm>
            <a:off x="1078173" y="350797"/>
            <a:ext cx="10827950" cy="807762"/>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3800" b="1" i="1" u="none" strike="noStrike" cap="none" normalizeH="0" baseline="0" dirty="0">
                <a:ln>
                  <a:noFill/>
                </a:ln>
                <a:solidFill>
                  <a:srgbClr val="CC0000"/>
                </a:solidFill>
                <a:effectLst/>
                <a:latin typeface="Gill Sans MT" panose="020B0502020104020203" pitchFamily="34" charset="0"/>
              </a:rPr>
              <a:t>Les retraites un problème global : l’emploi</a:t>
            </a:r>
            <a:endParaRPr kumimoji="0" lang="fr-FR" altLang="fr-FR" sz="3800" b="0" i="0" u="none" strike="noStrike" cap="none" normalizeH="0" baseline="0" dirty="0">
              <a:ln>
                <a:noFill/>
              </a:ln>
              <a:solidFill>
                <a:schemeClr val="tx1"/>
              </a:solidFill>
              <a:effectLst/>
              <a:latin typeface="Arial" panose="020B0604020202020204" pitchFamily="34" charset="0"/>
            </a:endParaRPr>
          </a:p>
        </p:txBody>
      </p:sp>
      <p:sp>
        <p:nvSpPr>
          <p:cNvPr id="15" name="ZoneTexte 14">
            <a:extLst>
              <a:ext uri="{FF2B5EF4-FFF2-40B4-BE49-F238E27FC236}">
                <a16:creationId xmlns:a16="http://schemas.microsoft.com/office/drawing/2014/main" id="{A0F672DF-50B1-4A3E-8DCA-943847559231}"/>
              </a:ext>
            </a:extLst>
          </p:cNvPr>
          <p:cNvSpPr txBox="1"/>
          <p:nvPr/>
        </p:nvSpPr>
        <p:spPr>
          <a:xfrm>
            <a:off x="120471" y="1260445"/>
            <a:ext cx="7522987" cy="1323439"/>
          </a:xfrm>
          <a:prstGeom prst="rect">
            <a:avLst/>
          </a:prstGeom>
          <a:noFill/>
        </p:spPr>
        <p:txBody>
          <a:bodyPr wrap="square" rtlCol="0">
            <a:spAutoFit/>
          </a:bodyPr>
          <a:lstStyle/>
          <a:p>
            <a:r>
              <a:rPr lang="fr-FR" sz="2000" b="1" dirty="0"/>
              <a:t>La question des retraites est </a:t>
            </a:r>
            <a:r>
              <a:rPr lang="fr-FR" sz="2000" b="1" dirty="0">
                <a:solidFill>
                  <a:srgbClr val="FF0000"/>
                </a:solidFill>
              </a:rPr>
              <a:t>directement liée à celle du chômage</a:t>
            </a:r>
            <a:r>
              <a:rPr lang="fr-FR" sz="2000" b="1" dirty="0"/>
              <a:t>.</a:t>
            </a:r>
          </a:p>
          <a:p>
            <a:endParaRPr lang="fr-FR" sz="2000" b="1" dirty="0"/>
          </a:p>
          <a:p>
            <a:pPr marL="342900" indent="-342900">
              <a:buFontTx/>
              <a:buChar char="-"/>
            </a:pPr>
            <a:r>
              <a:rPr lang="fr-FR" sz="2000" b="1" dirty="0"/>
              <a:t>Plus il y a de salariés au chômage, moins il y a de cotisations pour les caisses de retraite.</a:t>
            </a:r>
          </a:p>
        </p:txBody>
      </p:sp>
      <p:pic>
        <p:nvPicPr>
          <p:cNvPr id="2" name="Image 1">
            <a:extLst>
              <a:ext uri="{FF2B5EF4-FFF2-40B4-BE49-F238E27FC236}">
                <a16:creationId xmlns:a16="http://schemas.microsoft.com/office/drawing/2014/main" id="{327BE39D-4FF6-42B8-9EE4-92EF2C6603E9}"/>
              </a:ext>
            </a:extLst>
          </p:cNvPr>
          <p:cNvPicPr>
            <a:picLocks noChangeAspect="1"/>
          </p:cNvPicPr>
          <p:nvPr/>
        </p:nvPicPr>
        <p:blipFill>
          <a:blip r:embed="rId2"/>
          <a:stretch>
            <a:fillRect/>
          </a:stretch>
        </p:blipFill>
        <p:spPr>
          <a:xfrm>
            <a:off x="9161695" y="1038540"/>
            <a:ext cx="2620148" cy="3078203"/>
          </a:xfrm>
          <a:prstGeom prst="rect">
            <a:avLst/>
          </a:prstGeom>
        </p:spPr>
      </p:pic>
      <p:pic>
        <p:nvPicPr>
          <p:cNvPr id="5" name="Image 4">
            <a:extLst>
              <a:ext uri="{FF2B5EF4-FFF2-40B4-BE49-F238E27FC236}">
                <a16:creationId xmlns:a16="http://schemas.microsoft.com/office/drawing/2014/main" id="{00AD8DF9-0DD4-4909-8B2B-EFBE601ABC6A}"/>
              </a:ext>
            </a:extLst>
          </p:cNvPr>
          <p:cNvPicPr>
            <a:picLocks noChangeAspect="1"/>
          </p:cNvPicPr>
          <p:nvPr/>
        </p:nvPicPr>
        <p:blipFill>
          <a:blip r:embed="rId3"/>
          <a:stretch>
            <a:fillRect/>
          </a:stretch>
        </p:blipFill>
        <p:spPr>
          <a:xfrm>
            <a:off x="765987" y="2577642"/>
            <a:ext cx="4560203" cy="3920068"/>
          </a:xfrm>
          <a:prstGeom prst="rect">
            <a:avLst/>
          </a:prstGeom>
        </p:spPr>
      </p:pic>
      <p:sp>
        <p:nvSpPr>
          <p:cNvPr id="9" name="ZoneTexte 8">
            <a:extLst>
              <a:ext uri="{FF2B5EF4-FFF2-40B4-BE49-F238E27FC236}">
                <a16:creationId xmlns:a16="http://schemas.microsoft.com/office/drawing/2014/main" id="{D397CA66-975B-4C20-AD06-AF02F0B7F11F}"/>
              </a:ext>
            </a:extLst>
          </p:cNvPr>
          <p:cNvSpPr txBox="1"/>
          <p:nvPr/>
        </p:nvSpPr>
        <p:spPr>
          <a:xfrm>
            <a:off x="5505061" y="4154050"/>
            <a:ext cx="6401062" cy="2246769"/>
          </a:xfrm>
          <a:prstGeom prst="rect">
            <a:avLst/>
          </a:prstGeom>
          <a:noFill/>
        </p:spPr>
        <p:txBody>
          <a:bodyPr wrap="square" rtlCol="0">
            <a:spAutoFit/>
          </a:bodyPr>
          <a:lstStyle/>
          <a:p>
            <a:pPr marL="342900" indent="-342900">
              <a:buFontTx/>
              <a:buChar char="-"/>
            </a:pPr>
            <a:r>
              <a:rPr lang="fr-FR" sz="2000" b="1" dirty="0"/>
              <a:t>Plus l’âge de départ est repoussé, </a:t>
            </a:r>
            <a:br>
              <a:rPr lang="fr-FR" sz="2000" b="1" dirty="0"/>
            </a:br>
            <a:r>
              <a:rPr lang="fr-FR" sz="2000" b="1" dirty="0"/>
              <a:t>plus il y a de chômeurs : </a:t>
            </a:r>
            <a:br>
              <a:rPr lang="fr-FR" sz="2000" b="1" dirty="0"/>
            </a:br>
            <a:r>
              <a:rPr lang="fr-FR" sz="2000" b="1" dirty="0"/>
              <a:t>les plus âgés rejetés par les patrons avant d’avoir atteint l’âge légal… </a:t>
            </a:r>
            <a:br>
              <a:rPr lang="fr-FR" sz="2000" b="1" dirty="0"/>
            </a:br>
            <a:r>
              <a:rPr lang="fr-FR" sz="2000" b="1" dirty="0"/>
              <a:t>et les plus jeunes qui ne trouvent pas d’emplois puisqu’ils sont occupés par les plus anciens.</a:t>
            </a:r>
          </a:p>
          <a:p>
            <a:pPr marL="342900" indent="-342900">
              <a:buFontTx/>
              <a:buChar char="-"/>
            </a:pPr>
            <a:endParaRPr lang="fr-FR" sz="2000" b="1" dirty="0"/>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80" y="157902"/>
            <a:ext cx="606098" cy="1136168"/>
          </a:xfrm>
          <a:prstGeom prst="rect">
            <a:avLst/>
          </a:prstGeom>
        </p:spPr>
      </p:pic>
    </p:spTree>
    <p:extLst>
      <p:ext uri="{BB962C8B-B14F-4D97-AF65-F5344CB8AC3E}">
        <p14:creationId xmlns:p14="http://schemas.microsoft.com/office/powerpoint/2010/main" val="414964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A0F672DF-50B1-4A3E-8DCA-943847559231}"/>
              </a:ext>
            </a:extLst>
          </p:cNvPr>
          <p:cNvSpPr txBox="1"/>
          <p:nvPr/>
        </p:nvSpPr>
        <p:spPr>
          <a:xfrm>
            <a:off x="399233" y="1365078"/>
            <a:ext cx="3338622" cy="884950"/>
          </a:xfrm>
          <a:prstGeom prst="rect">
            <a:avLst/>
          </a:prstGeom>
        </p:spPr>
        <p:txBody>
          <a:bodyPr vert="horz" lIns="91440" tIns="45720" rIns="91440" bIns="45720" rtlCol="0">
            <a:noAutofit/>
          </a:bodyPr>
          <a:lstStyle/>
          <a:p>
            <a:pPr>
              <a:lnSpc>
                <a:spcPct val="90000"/>
              </a:lnSpc>
              <a:spcAft>
                <a:spcPts val="600"/>
              </a:spcAft>
            </a:pPr>
            <a:endParaRPr lang="en-US" b="1" dirty="0"/>
          </a:p>
        </p:txBody>
      </p:sp>
      <p:pic>
        <p:nvPicPr>
          <p:cNvPr id="6" name="Image 5">
            <a:extLst>
              <a:ext uri="{FF2B5EF4-FFF2-40B4-BE49-F238E27FC236}">
                <a16:creationId xmlns:a16="http://schemas.microsoft.com/office/drawing/2014/main" id="{F4EDCB8A-A14C-4FAD-A725-CB17FC4DD066}"/>
              </a:ext>
            </a:extLst>
          </p:cNvPr>
          <p:cNvPicPr>
            <a:picLocks noChangeAspect="1"/>
          </p:cNvPicPr>
          <p:nvPr/>
        </p:nvPicPr>
        <p:blipFill>
          <a:blip r:embed="rId2"/>
          <a:stretch>
            <a:fillRect/>
          </a:stretch>
        </p:blipFill>
        <p:spPr>
          <a:xfrm>
            <a:off x="3737855" y="1509188"/>
            <a:ext cx="3729051" cy="4566362"/>
          </a:xfrm>
          <a:prstGeom prst="rect">
            <a:avLst/>
          </a:prstGeom>
        </p:spPr>
      </p:pic>
      <p:pic>
        <p:nvPicPr>
          <p:cNvPr id="5" name="Image 4">
            <a:extLst>
              <a:ext uri="{FF2B5EF4-FFF2-40B4-BE49-F238E27FC236}">
                <a16:creationId xmlns:a16="http://schemas.microsoft.com/office/drawing/2014/main" id="{992E637F-E313-48D0-96E7-C56B8A95334F}"/>
              </a:ext>
            </a:extLst>
          </p:cNvPr>
          <p:cNvPicPr>
            <a:picLocks noChangeAspect="1"/>
          </p:cNvPicPr>
          <p:nvPr/>
        </p:nvPicPr>
        <p:blipFill>
          <a:blip r:embed="rId3"/>
          <a:stretch>
            <a:fillRect/>
          </a:stretch>
        </p:blipFill>
        <p:spPr>
          <a:xfrm>
            <a:off x="7466906" y="1275654"/>
            <a:ext cx="4614027" cy="4566362"/>
          </a:xfrm>
          <a:prstGeom prst="rect">
            <a:avLst/>
          </a:prstGeom>
        </p:spPr>
      </p:pic>
      <p:sp>
        <p:nvSpPr>
          <p:cNvPr id="9" name="Text Box 2">
            <a:extLst>
              <a:ext uri="{FF2B5EF4-FFF2-40B4-BE49-F238E27FC236}">
                <a16:creationId xmlns:a16="http://schemas.microsoft.com/office/drawing/2014/main" id="{284C61E3-BBC3-4A8E-AA42-A34ED1C063CB}"/>
              </a:ext>
            </a:extLst>
          </p:cNvPr>
          <p:cNvSpPr txBox="1">
            <a:spLocks noChangeArrowheads="1"/>
          </p:cNvSpPr>
          <p:nvPr/>
        </p:nvSpPr>
        <p:spPr bwMode="auto">
          <a:xfrm>
            <a:off x="1009991" y="350797"/>
            <a:ext cx="10827950" cy="807762"/>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3800" b="1" i="1" u="none" strike="noStrike" cap="none" normalizeH="0" baseline="0" dirty="0">
                <a:ln>
                  <a:noFill/>
                </a:ln>
                <a:solidFill>
                  <a:srgbClr val="CC0000"/>
                </a:solidFill>
                <a:effectLst/>
                <a:latin typeface="Gill Sans MT" panose="020B0502020104020203" pitchFamily="34" charset="0"/>
              </a:rPr>
              <a:t>Les retraites un problème global : le profit</a:t>
            </a:r>
            <a:endParaRPr kumimoji="0" lang="fr-FR" altLang="fr-FR" sz="3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894C5042-5F09-4956-8B10-EFBCEC37F037}"/>
              </a:ext>
            </a:extLst>
          </p:cNvPr>
          <p:cNvSpPr/>
          <p:nvPr/>
        </p:nvSpPr>
        <p:spPr>
          <a:xfrm>
            <a:off x="321547" y="1216524"/>
            <a:ext cx="3416308" cy="5290679"/>
          </a:xfrm>
          <a:prstGeom prst="rect">
            <a:avLst/>
          </a:prstGeom>
        </p:spPr>
        <p:txBody>
          <a:bodyPr wrap="square">
            <a:spAutoFit/>
          </a:bodyPr>
          <a:lstStyle/>
          <a:p>
            <a:pPr>
              <a:lnSpc>
                <a:spcPct val="90000"/>
              </a:lnSpc>
              <a:spcAft>
                <a:spcPts val="600"/>
              </a:spcAft>
            </a:pPr>
            <a:r>
              <a:rPr lang="en-US" b="1" dirty="0"/>
              <a:t>Le </a:t>
            </a:r>
            <a:r>
              <a:rPr lang="en-US" b="1" dirty="0" err="1"/>
              <a:t>financement</a:t>
            </a:r>
            <a:r>
              <a:rPr lang="en-US" b="1" dirty="0"/>
              <a:t> des </a:t>
            </a:r>
            <a:r>
              <a:rPr lang="en-US" b="1" dirty="0" err="1"/>
              <a:t>retraites</a:t>
            </a:r>
            <a:r>
              <a:rPr lang="en-US" b="1" dirty="0"/>
              <a:t> </a:t>
            </a:r>
            <a:r>
              <a:rPr lang="en-US" b="1" dirty="0" err="1"/>
              <a:t>est</a:t>
            </a:r>
            <a:r>
              <a:rPr lang="en-US" b="1" dirty="0"/>
              <a:t> indissociable de la question de la </a:t>
            </a:r>
            <a:r>
              <a:rPr lang="en-US" b="1" dirty="0" err="1">
                <a:solidFill>
                  <a:srgbClr val="FF0000"/>
                </a:solidFill>
              </a:rPr>
              <a:t>répartition</a:t>
            </a:r>
            <a:r>
              <a:rPr lang="en-US" b="1" dirty="0">
                <a:solidFill>
                  <a:srgbClr val="FF0000"/>
                </a:solidFill>
              </a:rPr>
              <a:t> des richesses</a:t>
            </a:r>
            <a:r>
              <a:rPr lang="en-US" b="1" dirty="0"/>
              <a:t>.</a:t>
            </a:r>
          </a:p>
          <a:p>
            <a:pPr>
              <a:lnSpc>
                <a:spcPct val="90000"/>
              </a:lnSpc>
              <a:spcAft>
                <a:spcPts val="600"/>
              </a:spcAft>
            </a:pPr>
            <a:endParaRPr lang="en-US" b="1" dirty="0"/>
          </a:p>
          <a:p>
            <a:pPr>
              <a:lnSpc>
                <a:spcPct val="90000"/>
              </a:lnSpc>
              <a:spcAft>
                <a:spcPts val="600"/>
              </a:spcAft>
            </a:pPr>
            <a:r>
              <a:rPr lang="en-US" b="1" dirty="0"/>
              <a:t>Dans </a:t>
            </a:r>
            <a:r>
              <a:rPr lang="en-US" b="1" dirty="0" err="1"/>
              <a:t>tous</a:t>
            </a:r>
            <a:r>
              <a:rPr lang="en-US" b="1" dirty="0"/>
              <a:t> les pays, </a:t>
            </a:r>
            <a:r>
              <a:rPr lang="en-US" b="1" dirty="0" err="1"/>
              <a:t>depuis</a:t>
            </a:r>
            <a:r>
              <a:rPr lang="en-US" b="1" dirty="0"/>
              <a:t> le milieu des </a:t>
            </a:r>
            <a:r>
              <a:rPr lang="en-US" b="1" dirty="0" err="1"/>
              <a:t>années</a:t>
            </a:r>
            <a:r>
              <a:rPr lang="en-US" b="1" dirty="0"/>
              <a:t> 70, la part des richesses </a:t>
            </a:r>
            <a:r>
              <a:rPr lang="en-US" b="1" dirty="0" err="1"/>
              <a:t>produites</a:t>
            </a:r>
            <a:r>
              <a:rPr lang="en-US" b="1" dirty="0"/>
              <a:t> revenant aux </a:t>
            </a:r>
            <a:r>
              <a:rPr lang="en-US" b="1" dirty="0" err="1"/>
              <a:t>salariés</a:t>
            </a:r>
            <a:r>
              <a:rPr lang="en-US" b="1" dirty="0"/>
              <a:t> </a:t>
            </a:r>
            <a:r>
              <a:rPr lang="en-US" b="1" dirty="0" err="1"/>
              <a:t>est</a:t>
            </a:r>
            <a:r>
              <a:rPr lang="en-US" b="1" dirty="0"/>
              <a:t> </a:t>
            </a:r>
            <a:r>
              <a:rPr lang="en-US" b="1" dirty="0" err="1"/>
              <a:t>en</a:t>
            </a:r>
            <a:r>
              <a:rPr lang="en-US" b="1" dirty="0"/>
              <a:t> </a:t>
            </a:r>
            <a:r>
              <a:rPr lang="en-US" b="1" dirty="0" err="1"/>
              <a:t>baisse</a:t>
            </a:r>
            <a:r>
              <a:rPr lang="en-US" b="1" dirty="0"/>
              <a:t>.</a:t>
            </a:r>
          </a:p>
          <a:p>
            <a:pPr>
              <a:lnSpc>
                <a:spcPct val="90000"/>
              </a:lnSpc>
              <a:spcAft>
                <a:spcPts val="600"/>
              </a:spcAft>
            </a:pPr>
            <a:endParaRPr lang="en-US" b="1" dirty="0"/>
          </a:p>
          <a:p>
            <a:pPr>
              <a:lnSpc>
                <a:spcPct val="90000"/>
              </a:lnSpc>
              <a:spcAft>
                <a:spcPts val="600"/>
              </a:spcAft>
            </a:pPr>
            <a:r>
              <a:rPr lang="en-US" b="1" dirty="0"/>
              <a:t>Et… </a:t>
            </a:r>
            <a:r>
              <a:rPr lang="en-US" b="1" dirty="0" err="1"/>
              <a:t>en</a:t>
            </a:r>
            <a:r>
              <a:rPr lang="en-US" b="1" dirty="0"/>
              <a:t> </a:t>
            </a:r>
            <a:r>
              <a:rPr lang="en-US" b="1" dirty="0" err="1"/>
              <a:t>toute</a:t>
            </a:r>
            <a:r>
              <a:rPr lang="en-US" b="1" dirty="0"/>
              <a:t> </a:t>
            </a:r>
            <a:r>
              <a:rPr lang="en-US" b="1" dirty="0" err="1"/>
              <a:t>logique</a:t>
            </a:r>
            <a:r>
              <a:rPr lang="en-US" b="1" dirty="0"/>
              <a:t> </a:t>
            </a:r>
            <a:r>
              <a:rPr lang="en-US" b="1" dirty="0" err="1"/>
              <a:t>capitaliste</a:t>
            </a:r>
            <a:r>
              <a:rPr lang="en-US" b="1" dirty="0"/>
              <a:t>, </a:t>
            </a:r>
            <a:r>
              <a:rPr lang="en-US" b="1" dirty="0">
                <a:solidFill>
                  <a:srgbClr val="FF0000"/>
                </a:solidFill>
              </a:rPr>
              <a:t>le profit, </a:t>
            </a:r>
            <a:r>
              <a:rPr lang="en-US" b="1" dirty="0" err="1"/>
              <a:t>c’est</a:t>
            </a:r>
            <a:r>
              <a:rPr lang="en-US" b="1" dirty="0"/>
              <a:t>-à-dire la part revenant aux </a:t>
            </a:r>
            <a:r>
              <a:rPr lang="en-US" b="1" dirty="0" err="1"/>
              <a:t>actionnaires</a:t>
            </a:r>
            <a:r>
              <a:rPr lang="en-US" b="1" dirty="0"/>
              <a:t> et aux financiers, </a:t>
            </a:r>
            <a:r>
              <a:rPr lang="en-US" b="1" dirty="0" err="1"/>
              <a:t>est</a:t>
            </a:r>
            <a:r>
              <a:rPr lang="en-US" b="1" dirty="0"/>
              <a:t> </a:t>
            </a:r>
            <a:r>
              <a:rPr lang="en-US" b="1" dirty="0" err="1"/>
              <a:t>en</a:t>
            </a:r>
            <a:r>
              <a:rPr lang="en-US" b="1" dirty="0"/>
              <a:t> </a:t>
            </a:r>
            <a:r>
              <a:rPr lang="en-US" b="1" dirty="0" err="1"/>
              <a:t>hausse</a:t>
            </a:r>
            <a:r>
              <a:rPr lang="en-US" b="1" dirty="0"/>
              <a:t>.</a:t>
            </a:r>
          </a:p>
          <a:p>
            <a:pPr>
              <a:lnSpc>
                <a:spcPct val="90000"/>
              </a:lnSpc>
              <a:spcAft>
                <a:spcPts val="600"/>
              </a:spcAft>
            </a:pPr>
            <a:endParaRPr lang="en-US" b="1" dirty="0"/>
          </a:p>
          <a:p>
            <a:pPr>
              <a:lnSpc>
                <a:spcPct val="90000"/>
              </a:lnSpc>
              <a:spcAft>
                <a:spcPts val="600"/>
              </a:spcAft>
            </a:pPr>
            <a:r>
              <a:rPr lang="en-US" b="1" dirty="0" err="1"/>
              <a:t>C’est</a:t>
            </a:r>
            <a:r>
              <a:rPr lang="en-US" b="1" dirty="0"/>
              <a:t> bien </a:t>
            </a:r>
            <a:r>
              <a:rPr lang="en-US" b="1" dirty="0" err="1"/>
              <a:t>cette</a:t>
            </a:r>
            <a:r>
              <a:rPr lang="en-US" b="1" dirty="0"/>
              <a:t> </a:t>
            </a:r>
            <a:r>
              <a:rPr lang="en-US" b="1" dirty="0" err="1"/>
              <a:t>logique</a:t>
            </a:r>
            <a:r>
              <a:rPr lang="en-US" b="1" dirty="0"/>
              <a:t> </a:t>
            </a:r>
            <a:r>
              <a:rPr lang="en-US" b="1" dirty="0" err="1"/>
              <a:t>qu’il</a:t>
            </a:r>
            <a:r>
              <a:rPr lang="en-US" b="1" dirty="0"/>
              <a:t> </a:t>
            </a:r>
            <a:r>
              <a:rPr lang="en-US" b="1" dirty="0" err="1"/>
              <a:t>faut</a:t>
            </a:r>
            <a:r>
              <a:rPr lang="en-US" b="1" dirty="0"/>
              <a:t> </a:t>
            </a:r>
            <a:r>
              <a:rPr lang="en-US" b="1" dirty="0" err="1"/>
              <a:t>remettre</a:t>
            </a:r>
            <a:r>
              <a:rPr lang="en-US" b="1" dirty="0"/>
              <a:t> </a:t>
            </a:r>
            <a:r>
              <a:rPr lang="en-US" b="1" dirty="0" err="1"/>
              <a:t>en</a:t>
            </a:r>
            <a:r>
              <a:rPr lang="en-US" b="1" dirty="0"/>
              <a:t> question pour </a:t>
            </a:r>
            <a:r>
              <a:rPr lang="en-US" b="1" dirty="0" err="1"/>
              <a:t>pouvoir</a:t>
            </a:r>
            <a:r>
              <a:rPr lang="en-US" b="1" dirty="0"/>
              <a:t> </a:t>
            </a:r>
            <a:r>
              <a:rPr lang="en-US" b="1" dirty="0" err="1"/>
              <a:t>satisfaire</a:t>
            </a:r>
            <a:r>
              <a:rPr lang="en-US" b="1" dirty="0"/>
              <a:t> </a:t>
            </a:r>
            <a:r>
              <a:rPr lang="en-US" b="1" dirty="0" err="1"/>
              <a:t>tous</a:t>
            </a:r>
            <a:r>
              <a:rPr lang="en-US" b="1" dirty="0"/>
              <a:t> les </a:t>
            </a:r>
            <a:r>
              <a:rPr lang="en-US" b="1" dirty="0" err="1"/>
              <a:t>besoins</a:t>
            </a:r>
            <a:r>
              <a:rPr lang="en-US" b="1" dirty="0"/>
              <a:t> </a:t>
            </a:r>
            <a:r>
              <a:rPr lang="en-US" b="1" dirty="0" err="1"/>
              <a:t>sociaux</a:t>
            </a:r>
            <a:r>
              <a:rPr lang="en-US" b="1" dirty="0"/>
              <a:t> et </a:t>
            </a:r>
            <a:r>
              <a:rPr lang="en-US" b="1" dirty="0" err="1"/>
              <a:t>notamment</a:t>
            </a:r>
            <a:r>
              <a:rPr lang="en-US" b="1" dirty="0"/>
              <a:t> le </a:t>
            </a:r>
            <a:r>
              <a:rPr lang="en-US" b="1" dirty="0" err="1"/>
              <a:t>financement</a:t>
            </a:r>
            <a:r>
              <a:rPr lang="en-US" b="1" dirty="0"/>
              <a:t> des </a:t>
            </a:r>
            <a:r>
              <a:rPr lang="en-US" b="1" dirty="0" err="1"/>
              <a:t>retraites</a:t>
            </a:r>
            <a:r>
              <a:rPr lang="en-US" b="1" dirty="0"/>
              <a:t>.</a:t>
            </a: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182" y="117916"/>
            <a:ext cx="586062" cy="1098608"/>
          </a:xfrm>
          <a:prstGeom prst="rect">
            <a:avLst/>
          </a:prstGeom>
        </p:spPr>
      </p:pic>
    </p:spTree>
    <p:extLst>
      <p:ext uri="{BB962C8B-B14F-4D97-AF65-F5344CB8AC3E}">
        <p14:creationId xmlns:p14="http://schemas.microsoft.com/office/powerpoint/2010/main" val="275671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A0F672DF-50B1-4A3E-8DCA-943847559231}"/>
              </a:ext>
            </a:extLst>
          </p:cNvPr>
          <p:cNvSpPr txBox="1"/>
          <p:nvPr/>
        </p:nvSpPr>
        <p:spPr>
          <a:xfrm>
            <a:off x="399232" y="1365077"/>
            <a:ext cx="10827949" cy="5219313"/>
          </a:xfrm>
          <a:prstGeom prst="rect">
            <a:avLst/>
          </a:prstGeom>
        </p:spPr>
        <p:txBody>
          <a:bodyPr vert="horz" lIns="91440" tIns="45720" rIns="91440" bIns="45720" rtlCol="0">
            <a:noAutofit/>
          </a:bodyPr>
          <a:lstStyle/>
          <a:p>
            <a:pPr>
              <a:lnSpc>
                <a:spcPct val="90000"/>
              </a:lnSpc>
              <a:spcAft>
                <a:spcPts val="600"/>
              </a:spcAft>
            </a:pPr>
            <a:r>
              <a:rPr lang="en-US" b="1" dirty="0"/>
              <a:t>La </a:t>
            </a:r>
            <a:r>
              <a:rPr lang="en-US" b="1" dirty="0" err="1"/>
              <a:t>société</a:t>
            </a:r>
            <a:r>
              <a:rPr lang="en-US" b="1" dirty="0"/>
              <a:t> </a:t>
            </a:r>
            <a:r>
              <a:rPr lang="en-US" b="1" dirty="0" err="1"/>
              <a:t>est</a:t>
            </a:r>
            <a:r>
              <a:rPr lang="en-US" b="1" dirty="0"/>
              <a:t> </a:t>
            </a:r>
            <a:r>
              <a:rPr lang="en-US" b="1" dirty="0" err="1"/>
              <a:t>divisée</a:t>
            </a:r>
            <a:r>
              <a:rPr lang="en-US" b="1" dirty="0"/>
              <a:t> </a:t>
            </a:r>
            <a:r>
              <a:rPr lang="en-US" b="1" dirty="0" err="1"/>
              <a:t>en</a:t>
            </a:r>
            <a:r>
              <a:rPr lang="en-US" b="1" dirty="0"/>
              <a:t> classes… et la </a:t>
            </a:r>
            <a:r>
              <a:rPr lang="en-US" b="1" dirty="0" err="1"/>
              <a:t>réforme</a:t>
            </a:r>
            <a:r>
              <a:rPr lang="en-US" b="1" dirty="0"/>
              <a:t> des </a:t>
            </a:r>
            <a:r>
              <a:rPr lang="en-US" b="1" dirty="0" err="1"/>
              <a:t>retraites</a:t>
            </a:r>
            <a:r>
              <a:rPr lang="en-US" b="1" dirty="0"/>
              <a:t> </a:t>
            </a:r>
            <a:r>
              <a:rPr lang="en-US" b="1" dirty="0" err="1"/>
              <a:t>obéit</a:t>
            </a:r>
            <a:r>
              <a:rPr lang="en-US" b="1" dirty="0"/>
              <a:t> à </a:t>
            </a:r>
            <a:r>
              <a:rPr lang="en-US" b="1" dirty="0" err="1"/>
              <a:t>cette</a:t>
            </a:r>
            <a:r>
              <a:rPr lang="en-US" b="1" dirty="0"/>
              <a:t> </a:t>
            </a:r>
            <a:r>
              <a:rPr lang="en-US" b="1" dirty="0" err="1"/>
              <a:t>logique</a:t>
            </a:r>
            <a:r>
              <a:rPr lang="en-US" b="1" dirty="0"/>
              <a:t>, pour </a:t>
            </a:r>
            <a:r>
              <a:rPr lang="en-US" b="1" dirty="0" err="1"/>
              <a:t>satisfaire</a:t>
            </a:r>
            <a:r>
              <a:rPr lang="en-US" b="1" dirty="0"/>
              <a:t> la </a:t>
            </a:r>
            <a:r>
              <a:rPr lang="en-US" b="1" dirty="0" err="1"/>
              <a:t>classe</a:t>
            </a:r>
            <a:r>
              <a:rPr lang="en-US" b="1" dirty="0"/>
              <a:t> des </a:t>
            </a:r>
            <a:r>
              <a:rPr lang="en-US" b="1" dirty="0" err="1"/>
              <a:t>possédants</a:t>
            </a:r>
            <a:r>
              <a:rPr lang="en-US" b="1" dirty="0"/>
              <a:t>, </a:t>
            </a:r>
            <a:r>
              <a:rPr lang="en-US" b="1" dirty="0" err="1"/>
              <a:t>actionnaires</a:t>
            </a:r>
            <a:r>
              <a:rPr lang="en-US" b="1" dirty="0"/>
              <a:t> et financiers qui </a:t>
            </a:r>
            <a:r>
              <a:rPr lang="en-US" b="1" dirty="0" err="1"/>
              <a:t>dirigent</a:t>
            </a:r>
            <a:r>
              <a:rPr lang="en-US" b="1" dirty="0"/>
              <a:t> </a:t>
            </a:r>
            <a:r>
              <a:rPr lang="en-US" b="1" dirty="0" err="1"/>
              <a:t>l’économie</a:t>
            </a:r>
            <a:r>
              <a:rPr lang="en-US" b="1" dirty="0"/>
              <a:t> </a:t>
            </a:r>
            <a:r>
              <a:rPr lang="en-US" b="1" dirty="0" err="1"/>
              <a:t>mondiale</a:t>
            </a:r>
            <a:r>
              <a:rPr lang="en-US" b="1" dirty="0"/>
              <a:t>.</a:t>
            </a:r>
          </a:p>
          <a:p>
            <a:pPr>
              <a:lnSpc>
                <a:spcPct val="90000"/>
              </a:lnSpc>
              <a:spcAft>
                <a:spcPts val="600"/>
              </a:spcAft>
            </a:pPr>
            <a:endParaRPr lang="en-US" b="1" dirty="0"/>
          </a:p>
          <a:p>
            <a:pPr>
              <a:lnSpc>
                <a:spcPct val="90000"/>
              </a:lnSpc>
              <a:spcAft>
                <a:spcPts val="600"/>
              </a:spcAft>
            </a:pPr>
            <a:r>
              <a:rPr lang="en-US" b="1" dirty="0"/>
              <a:t>Pour </a:t>
            </a:r>
            <a:r>
              <a:rPr lang="en-US" b="1" dirty="0" err="1"/>
              <a:t>résoudre</a:t>
            </a:r>
            <a:r>
              <a:rPr lang="en-US" b="1" dirty="0"/>
              <a:t> </a:t>
            </a:r>
            <a:r>
              <a:rPr lang="en-US" b="1" dirty="0" err="1"/>
              <a:t>ce</a:t>
            </a:r>
            <a:r>
              <a:rPr lang="en-US" b="1" dirty="0"/>
              <a:t> </a:t>
            </a:r>
            <a:r>
              <a:rPr lang="en-US" b="1" dirty="0" err="1"/>
              <a:t>problème</a:t>
            </a:r>
            <a:r>
              <a:rPr lang="en-US" b="1" dirty="0"/>
              <a:t>, </a:t>
            </a:r>
            <a:r>
              <a:rPr lang="en-US" b="1" dirty="0" err="1"/>
              <a:t>il</a:t>
            </a:r>
            <a:r>
              <a:rPr lang="en-US" b="1" dirty="0"/>
              <a:t> </a:t>
            </a:r>
            <a:r>
              <a:rPr lang="en-US" b="1" dirty="0" err="1"/>
              <a:t>s’agit</a:t>
            </a:r>
            <a:r>
              <a:rPr lang="en-US" b="1" dirty="0"/>
              <a:t> </a:t>
            </a:r>
            <a:r>
              <a:rPr lang="en-US" b="1" dirty="0" err="1"/>
              <a:t>dès</a:t>
            </a:r>
            <a:r>
              <a:rPr lang="en-US" b="1" dirty="0"/>
              <a:t> </a:t>
            </a:r>
            <a:r>
              <a:rPr lang="en-US" b="1" dirty="0" err="1"/>
              <a:t>maintenant</a:t>
            </a:r>
            <a:r>
              <a:rPr lang="en-US" b="1" dirty="0"/>
              <a:t> de </a:t>
            </a:r>
            <a:r>
              <a:rPr lang="en-US" b="1" dirty="0" err="1"/>
              <a:t>défendre</a:t>
            </a:r>
            <a:r>
              <a:rPr lang="en-US" b="1" dirty="0"/>
              <a:t> </a:t>
            </a:r>
            <a:r>
              <a:rPr lang="en-US" b="1" dirty="0" err="1"/>
              <a:t>nos</a:t>
            </a:r>
            <a:r>
              <a:rPr lang="en-US" b="1" dirty="0"/>
              <a:t> </a:t>
            </a:r>
            <a:r>
              <a:rPr lang="en-US" b="1" dirty="0" err="1"/>
              <a:t>intérêts</a:t>
            </a:r>
            <a:r>
              <a:rPr lang="en-US" b="1" dirty="0"/>
              <a:t>, </a:t>
            </a:r>
            <a:r>
              <a:rPr lang="en-US" b="1" dirty="0" err="1"/>
              <a:t>ceux</a:t>
            </a:r>
            <a:r>
              <a:rPr lang="en-US" b="1" dirty="0"/>
              <a:t> des </a:t>
            </a:r>
            <a:r>
              <a:rPr lang="en-US" b="1" dirty="0" err="1"/>
              <a:t>salariés</a:t>
            </a:r>
            <a:r>
              <a:rPr lang="en-US" b="1" dirty="0"/>
              <a:t> et des classes </a:t>
            </a:r>
            <a:r>
              <a:rPr lang="en-US" b="1" dirty="0" err="1"/>
              <a:t>populaires</a:t>
            </a:r>
            <a:r>
              <a:rPr lang="en-US" b="1" dirty="0"/>
              <a:t> qui sont </a:t>
            </a:r>
            <a:r>
              <a:rPr lang="en-US" b="1" dirty="0" err="1"/>
              <a:t>visés</a:t>
            </a:r>
            <a:r>
              <a:rPr lang="en-US" b="1" dirty="0"/>
              <a:t> par </a:t>
            </a:r>
            <a:r>
              <a:rPr lang="en-US" b="1" dirty="0" err="1"/>
              <a:t>cette</a:t>
            </a:r>
            <a:r>
              <a:rPr lang="en-US" b="1" dirty="0"/>
              <a:t> </a:t>
            </a:r>
            <a:r>
              <a:rPr lang="en-US" b="1" dirty="0" err="1"/>
              <a:t>réforme</a:t>
            </a:r>
            <a:r>
              <a:rPr lang="en-US" b="1" dirty="0"/>
              <a:t>. </a:t>
            </a:r>
          </a:p>
          <a:p>
            <a:pPr>
              <a:lnSpc>
                <a:spcPct val="90000"/>
              </a:lnSpc>
              <a:spcAft>
                <a:spcPts val="600"/>
              </a:spcAft>
            </a:pPr>
            <a:endParaRPr lang="en-US" b="1" dirty="0"/>
          </a:p>
          <a:p>
            <a:pPr>
              <a:lnSpc>
                <a:spcPct val="90000"/>
              </a:lnSpc>
              <a:spcAft>
                <a:spcPts val="600"/>
              </a:spcAft>
            </a:pPr>
            <a:r>
              <a:rPr lang="en-US" b="1" dirty="0"/>
              <a:t>Nous ne </a:t>
            </a:r>
            <a:r>
              <a:rPr lang="en-US" b="1" dirty="0" err="1"/>
              <a:t>pouvons</a:t>
            </a:r>
            <a:r>
              <a:rPr lang="en-US" b="1" dirty="0"/>
              <a:t> pas non plus nous </a:t>
            </a:r>
            <a:r>
              <a:rPr lang="en-US" b="1" dirty="0" err="1"/>
              <a:t>contenter</a:t>
            </a:r>
            <a:r>
              <a:rPr lang="en-US" b="1" dirty="0"/>
              <a:t> de </a:t>
            </a:r>
            <a:r>
              <a:rPr lang="en-US" b="1" dirty="0" err="1"/>
              <a:t>défendre</a:t>
            </a:r>
            <a:r>
              <a:rPr lang="en-US" b="1" dirty="0"/>
              <a:t> le </a:t>
            </a:r>
            <a:r>
              <a:rPr lang="en-US" b="1" dirty="0" err="1"/>
              <a:t>système</a:t>
            </a:r>
            <a:r>
              <a:rPr lang="en-US" b="1" dirty="0"/>
              <a:t> </a:t>
            </a:r>
            <a:r>
              <a:rPr lang="en-US" b="1" dirty="0" err="1"/>
              <a:t>actuel</a:t>
            </a:r>
            <a:r>
              <a:rPr lang="en-US" b="1" dirty="0"/>
              <a:t>, déjà </a:t>
            </a:r>
            <a:r>
              <a:rPr lang="en-US" b="1" dirty="0" err="1"/>
              <a:t>très</a:t>
            </a:r>
            <a:r>
              <a:rPr lang="en-US" b="1" dirty="0"/>
              <a:t> </a:t>
            </a:r>
            <a:r>
              <a:rPr lang="en-US" b="1" dirty="0" err="1"/>
              <a:t>inégalitaire</a:t>
            </a:r>
            <a:r>
              <a:rPr lang="en-US" b="1" dirty="0"/>
              <a:t>. </a:t>
            </a:r>
          </a:p>
          <a:p>
            <a:pPr>
              <a:lnSpc>
                <a:spcPct val="90000"/>
              </a:lnSpc>
              <a:spcAft>
                <a:spcPts val="600"/>
              </a:spcAft>
            </a:pPr>
            <a:endParaRPr lang="en-US" b="1" dirty="0"/>
          </a:p>
          <a:p>
            <a:r>
              <a:rPr lang="fr-FR" b="1" dirty="0"/>
              <a:t>Dans une société qui n’a jamais produit autant de richesses, nous pouvons imposer : </a:t>
            </a:r>
            <a:endParaRPr lang="fr-FR" dirty="0"/>
          </a:p>
          <a:p>
            <a:endParaRPr lang="fr-FR" dirty="0"/>
          </a:p>
          <a:p>
            <a:pPr marL="2062163" indent="-360363">
              <a:buFont typeface="Arial" panose="020B0604020202020204" pitchFamily="34" charset="0"/>
              <a:buChar char="•"/>
            </a:pPr>
            <a:r>
              <a:rPr lang="fr-FR" b="1" dirty="0"/>
              <a:t>L’égalité salariale et des pensions entre les femmes et les hommes</a:t>
            </a:r>
            <a:endParaRPr lang="fr-FR" dirty="0"/>
          </a:p>
          <a:p>
            <a:pPr marL="2062163" indent="-360363">
              <a:buFont typeface="Arial" panose="020B0604020202020204" pitchFamily="34" charset="0"/>
              <a:buChar char="•"/>
            </a:pPr>
            <a:r>
              <a:rPr lang="fr-FR" b="1" dirty="0"/>
              <a:t>L’égalité des retraites public-privé</a:t>
            </a:r>
            <a:endParaRPr lang="fr-FR" dirty="0"/>
          </a:p>
          <a:p>
            <a:pPr marL="2062163" indent="-360363">
              <a:buFont typeface="Arial" panose="020B0604020202020204" pitchFamily="34" charset="0"/>
              <a:buChar char="•"/>
            </a:pPr>
            <a:r>
              <a:rPr lang="fr-FR" b="1" dirty="0"/>
              <a:t>Le retour de la retraite à 60 ans</a:t>
            </a:r>
            <a:endParaRPr lang="fr-FR" dirty="0"/>
          </a:p>
          <a:p>
            <a:pPr marL="2062163" indent="-360363">
              <a:buFont typeface="Arial" panose="020B0604020202020204" pitchFamily="34" charset="0"/>
              <a:buChar char="•"/>
            </a:pPr>
            <a:r>
              <a:rPr lang="fr-FR" b="1" dirty="0"/>
              <a:t>Pas une pension inférieure au SMIC</a:t>
            </a:r>
            <a:endParaRPr lang="fr-FR" dirty="0"/>
          </a:p>
          <a:p>
            <a:pPr marL="2062163" indent="-360363">
              <a:buFont typeface="Arial" panose="020B0604020202020204" pitchFamily="34" charset="0"/>
              <a:buChar char="•"/>
            </a:pPr>
            <a:r>
              <a:rPr lang="fr-FR" b="1" dirty="0"/>
              <a:t>Une pension qui ne peut être inférieure à 75% du meilleur salaire </a:t>
            </a:r>
            <a:endParaRPr lang="fr-FR" dirty="0"/>
          </a:p>
          <a:p>
            <a:r>
              <a:rPr lang="fr-FR" dirty="0"/>
              <a:t> </a:t>
            </a:r>
          </a:p>
        </p:txBody>
      </p:sp>
      <p:sp>
        <p:nvSpPr>
          <p:cNvPr id="9" name="Text Box 2">
            <a:extLst>
              <a:ext uri="{FF2B5EF4-FFF2-40B4-BE49-F238E27FC236}">
                <a16:creationId xmlns:a16="http://schemas.microsoft.com/office/drawing/2014/main" id="{284C61E3-BBC3-4A8E-AA42-A34ED1C063CB}"/>
              </a:ext>
            </a:extLst>
          </p:cNvPr>
          <p:cNvSpPr txBox="1">
            <a:spLocks noChangeArrowheads="1"/>
          </p:cNvSpPr>
          <p:nvPr/>
        </p:nvSpPr>
        <p:spPr bwMode="auto">
          <a:xfrm>
            <a:off x="1009991" y="350797"/>
            <a:ext cx="10827950" cy="807762"/>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3800" b="1" i="1" u="none" strike="noStrike" cap="none" normalizeH="0" baseline="0" dirty="0">
                <a:ln>
                  <a:noFill/>
                </a:ln>
                <a:solidFill>
                  <a:srgbClr val="CC0000"/>
                </a:solidFill>
                <a:effectLst/>
                <a:latin typeface="Gill Sans MT" panose="020B0502020104020203" pitchFamily="34" charset="0"/>
              </a:rPr>
              <a:t>Les retraites un problème global : un choix social</a:t>
            </a:r>
            <a:endParaRPr kumimoji="0" lang="fr-FR" altLang="fr-FR" sz="3800" b="0" i="0" u="none" strike="noStrike" cap="none" normalizeH="0" baseline="0" dirty="0">
              <a:ln>
                <a:noFill/>
              </a:ln>
              <a:solidFill>
                <a:schemeClr val="tx1"/>
              </a:solidFill>
              <a:effectLst/>
              <a:latin typeface="Arial" panose="020B0604020202020204" pitchFamily="34"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79" y="157902"/>
            <a:ext cx="672157" cy="1260000"/>
          </a:xfrm>
          <a:prstGeom prst="rect">
            <a:avLst/>
          </a:prstGeom>
        </p:spPr>
      </p:pic>
    </p:spTree>
    <p:extLst>
      <p:ext uri="{BB962C8B-B14F-4D97-AF65-F5344CB8AC3E}">
        <p14:creationId xmlns:p14="http://schemas.microsoft.com/office/powerpoint/2010/main" val="2599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Box 2">
            <a:extLst>
              <a:ext uri="{FF2B5EF4-FFF2-40B4-BE49-F238E27FC236}">
                <a16:creationId xmlns:a16="http://schemas.microsoft.com/office/drawing/2014/main" id="{284C61E3-BBC3-4A8E-AA42-A34ED1C063CB}"/>
              </a:ext>
            </a:extLst>
          </p:cNvPr>
          <p:cNvSpPr txBox="1">
            <a:spLocks noChangeArrowheads="1"/>
          </p:cNvSpPr>
          <p:nvPr/>
        </p:nvSpPr>
        <p:spPr bwMode="auto">
          <a:xfrm>
            <a:off x="1009991" y="350797"/>
            <a:ext cx="10827950" cy="807762"/>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3800" b="1" i="1" u="none" strike="noStrike" cap="none" normalizeH="0" baseline="0" dirty="0">
                <a:ln>
                  <a:noFill/>
                </a:ln>
                <a:solidFill>
                  <a:srgbClr val="CC0000"/>
                </a:solidFill>
                <a:effectLst/>
                <a:latin typeface="Gill Sans MT" panose="020B0502020104020203" pitchFamily="34" charset="0"/>
              </a:rPr>
              <a:t>Construire une lutte d’ensemble</a:t>
            </a:r>
            <a:endParaRPr kumimoji="0" lang="fr-FR" altLang="fr-FR" sz="3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C69AB210-E7A6-47EB-BCF0-25E6968B1AF3}"/>
              </a:ext>
            </a:extLst>
          </p:cNvPr>
          <p:cNvSpPr/>
          <p:nvPr/>
        </p:nvSpPr>
        <p:spPr>
          <a:xfrm>
            <a:off x="354058" y="1158559"/>
            <a:ext cx="11251787" cy="5594993"/>
          </a:xfrm>
          <a:prstGeom prst="rect">
            <a:avLst/>
          </a:prstGeom>
        </p:spPr>
        <p:txBody>
          <a:bodyPr wrap="square">
            <a:spAutoFit/>
          </a:bodyPr>
          <a:lstStyle/>
          <a:p>
            <a:r>
              <a:rPr lang="fr-FR" b="1" dirty="0"/>
              <a:t>La loi est présentée au conseil des ministres dès janvier 2020 pour un vote au Parlement avant l’été. </a:t>
            </a:r>
            <a:endParaRPr lang="fr-FR" dirty="0"/>
          </a:p>
          <a:p>
            <a:endParaRPr lang="fr-FR" b="1" dirty="0"/>
          </a:p>
          <a:p>
            <a:r>
              <a:rPr lang="fr-FR" b="1" dirty="0"/>
              <a:t>C’est dès maintenant qu’il faut construire un rapport de forces pour imposer le retrait de ce projet.</a:t>
            </a:r>
            <a:endParaRPr lang="fr-FR" dirty="0"/>
          </a:p>
          <a:p>
            <a:endParaRPr lang="fr-FR" b="1" dirty="0"/>
          </a:p>
          <a:p>
            <a:pPr algn="ctr"/>
            <a:r>
              <a:rPr lang="fr-FR" b="1" dirty="0">
                <a:solidFill>
                  <a:srgbClr val="FF0000"/>
                </a:solidFill>
              </a:rPr>
              <a:t>Pour cela, nous ne pouvons compter que sur nos propres forces, </a:t>
            </a:r>
            <a:br>
              <a:rPr lang="fr-FR" b="1" dirty="0">
                <a:solidFill>
                  <a:srgbClr val="FF0000"/>
                </a:solidFill>
              </a:rPr>
            </a:br>
            <a:r>
              <a:rPr lang="fr-FR" b="1" dirty="0">
                <a:solidFill>
                  <a:srgbClr val="FF0000"/>
                </a:solidFill>
              </a:rPr>
              <a:t>et nous savons qu’une seule journée d’action ne suffira pas</a:t>
            </a:r>
            <a:r>
              <a:rPr lang="fr-FR" b="1" dirty="0"/>
              <a:t>.</a:t>
            </a:r>
            <a:endParaRPr lang="fr-FR" dirty="0"/>
          </a:p>
          <a:p>
            <a:endParaRPr lang="fr-FR" b="1" dirty="0"/>
          </a:p>
          <a:p>
            <a:r>
              <a:rPr lang="fr-FR" b="1" dirty="0"/>
              <a:t>Nous avons besoin de convaincre autour de nous, les collègues, les parents d’élèves, les jeunes, nos proches dans tous les secteurs, du public comme du privé… </a:t>
            </a:r>
            <a:endParaRPr lang="fr-FR" dirty="0"/>
          </a:p>
          <a:p>
            <a:endParaRPr lang="fr-FR" dirty="0"/>
          </a:p>
          <a:p>
            <a:r>
              <a:rPr lang="fr-FR" b="1" dirty="0"/>
              <a:t>Une profonde colère sociale se manifeste depuis des mois, avec les Gilets jaunes, la grève du bac dans l’éducation, </a:t>
            </a:r>
            <a:br>
              <a:rPr lang="fr-FR" b="1" dirty="0"/>
            </a:br>
            <a:r>
              <a:rPr lang="fr-FR" b="1" dirty="0"/>
              <a:t>les Stylos rouges, les personnel des urgences, les pompiers, les personnels de la RATP et de la SNCF, la mobilisation des AESH, et bien d’autres… C’est un point d’appui pour aller vers un mouvement d’ensemble. </a:t>
            </a:r>
          </a:p>
          <a:p>
            <a:endParaRPr lang="fr-FR" b="1" dirty="0"/>
          </a:p>
          <a:p>
            <a:r>
              <a:rPr lang="fr-FR" b="1" dirty="0"/>
              <a:t>La convergence des luttes se prépare, se construit… </a:t>
            </a:r>
            <a:br>
              <a:rPr lang="fr-FR" b="1" dirty="0"/>
            </a:br>
            <a:r>
              <a:rPr lang="fr-FR" b="1" dirty="0"/>
              <a:t>ce sera le seul moyen de faire plier le gouvernement et la finance et d’imposer nos exigences. </a:t>
            </a:r>
          </a:p>
          <a:p>
            <a:endParaRPr lang="fr-FR" b="1" dirty="0"/>
          </a:p>
          <a:p>
            <a:pPr algn="ctr"/>
            <a:r>
              <a:rPr lang="fr-FR" sz="2000" b="1" dirty="0">
                <a:solidFill>
                  <a:srgbClr val="FF0000"/>
                </a:solidFill>
              </a:rPr>
              <a:t>Construisons la grève reconductible à compter du 5 décembre 2019</a:t>
            </a:r>
            <a:endParaRPr lang="fr-FR" sz="2000" dirty="0">
              <a:solidFill>
                <a:srgbClr val="FF0000"/>
              </a:solidFill>
            </a:endParaRPr>
          </a:p>
          <a:p>
            <a:r>
              <a:rPr lang="fr-FR" dirty="0"/>
              <a:t> </a:t>
            </a:r>
          </a:p>
          <a:p>
            <a:pPr>
              <a:lnSpc>
                <a:spcPct val="119000"/>
              </a:lnSpc>
              <a:spcAft>
                <a:spcPts val="600"/>
              </a:spcAft>
            </a:pPr>
            <a:r>
              <a:rPr lang="fr-FR" sz="1400" kern="1400" dirty="0">
                <a:solidFill>
                  <a:srgbClr val="000000"/>
                </a:solidFill>
                <a:latin typeface="Calibri" panose="020F0502020204030204" pitchFamily="34" charset="0"/>
              </a:rPr>
              <a:t> </a:t>
            </a:r>
            <a:endParaRPr lang="fr-FR" sz="1400" kern="1400" dirty="0">
              <a:ln>
                <a:noFill/>
              </a:ln>
              <a:solidFill>
                <a:srgbClr val="000000"/>
              </a:solidFill>
              <a:effectLst/>
              <a:latin typeface="Calibri" panose="020F0502020204030204" pitchFamily="34"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80" y="157902"/>
            <a:ext cx="570804" cy="1070007"/>
          </a:xfrm>
          <a:prstGeom prst="rect">
            <a:avLst/>
          </a:prstGeom>
        </p:spPr>
      </p:pic>
    </p:spTree>
    <p:extLst>
      <p:ext uri="{BB962C8B-B14F-4D97-AF65-F5344CB8AC3E}">
        <p14:creationId xmlns:p14="http://schemas.microsoft.com/office/powerpoint/2010/main" val="2516694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1147974" y="613836"/>
            <a:ext cx="4745228" cy="769441"/>
          </a:xfrm>
          <a:prstGeom prst="rect">
            <a:avLst/>
          </a:prstGeom>
          <a:noFill/>
        </p:spPr>
        <p:txBody>
          <a:bodyPr wrap="square" rtlCol="0">
            <a:spAutoFit/>
          </a:bodyPr>
          <a:lstStyle/>
          <a:p>
            <a:pPr algn="ctr"/>
            <a:r>
              <a:rPr lang="fr-FR" sz="4400" b="1" dirty="0">
                <a:solidFill>
                  <a:srgbClr val="FF0000"/>
                </a:solidFill>
                <a:latin typeface="Arial" panose="020B0604020202020204" pitchFamily="34" charset="0"/>
                <a:cs typeface="Arial" panose="020B0604020202020204" pitchFamily="34" charset="0"/>
              </a:rPr>
              <a:t>On résiste ?</a:t>
            </a:r>
          </a:p>
        </p:txBody>
      </p:sp>
      <p:grpSp>
        <p:nvGrpSpPr>
          <p:cNvPr id="23" name="Groupe 22"/>
          <p:cNvGrpSpPr/>
          <p:nvPr/>
        </p:nvGrpSpPr>
        <p:grpSpPr>
          <a:xfrm>
            <a:off x="296956" y="5539926"/>
            <a:ext cx="4202444" cy="497472"/>
            <a:chOff x="614737" y="3826726"/>
            <a:chExt cx="11140705" cy="1602918"/>
          </a:xfrm>
        </p:grpSpPr>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7754" y="3826726"/>
              <a:ext cx="1602918" cy="1602918"/>
            </a:xfrm>
            <a:prstGeom prst="rect">
              <a:avLst/>
            </a:prstGeom>
          </p:spPr>
        </p:pic>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737" y="4085098"/>
              <a:ext cx="853017" cy="1086175"/>
            </a:xfrm>
            <a:prstGeom prst="rect">
              <a:avLst/>
            </a:prstGeom>
          </p:spPr>
        </p:pic>
        <p:pic>
          <p:nvPicPr>
            <p:cNvPr id="18" name="Imag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1571" y="4171578"/>
              <a:ext cx="1230394" cy="999695"/>
            </a:xfrm>
            <a:prstGeom prst="rect">
              <a:avLst/>
            </a:prstGeom>
          </p:spPr>
        </p:pic>
        <p:pic>
          <p:nvPicPr>
            <p:cNvPr id="19" name="Image 18"/>
            <p:cNvPicPr>
              <a:picLocks noChangeAspect="1"/>
            </p:cNvPicPr>
            <p:nvPr/>
          </p:nvPicPr>
          <p:blipFill>
            <a:blip r:embed="rId5"/>
            <a:stretch>
              <a:fillRect/>
            </a:stretch>
          </p:blipFill>
          <p:spPr>
            <a:xfrm>
              <a:off x="8725712" y="4546600"/>
              <a:ext cx="1394536" cy="780940"/>
            </a:xfrm>
            <a:prstGeom prst="rect">
              <a:avLst/>
            </a:prstGeom>
          </p:spPr>
        </p:pic>
        <p:pic>
          <p:nvPicPr>
            <p:cNvPr id="20" name="Image 19"/>
            <p:cNvPicPr>
              <a:picLocks noChangeAspect="1"/>
            </p:cNvPicPr>
            <p:nvPr/>
          </p:nvPicPr>
          <p:blipFill>
            <a:blip r:embed="rId6"/>
            <a:stretch>
              <a:fillRect/>
            </a:stretch>
          </p:blipFill>
          <p:spPr>
            <a:xfrm>
              <a:off x="4362834" y="4535558"/>
              <a:ext cx="1830090" cy="635715"/>
            </a:xfrm>
            <a:prstGeom prst="rect">
              <a:avLst/>
            </a:prstGeom>
          </p:spPr>
        </p:pic>
        <p:pic>
          <p:nvPicPr>
            <p:cNvPr id="21" name="Image 20"/>
            <p:cNvPicPr>
              <a:picLocks noChangeAspect="1"/>
            </p:cNvPicPr>
            <p:nvPr/>
          </p:nvPicPr>
          <p:blipFill>
            <a:blip r:embed="rId7"/>
            <a:stretch>
              <a:fillRect/>
            </a:stretch>
          </p:blipFill>
          <p:spPr>
            <a:xfrm>
              <a:off x="6712942" y="4441109"/>
              <a:ext cx="1770658" cy="741206"/>
            </a:xfrm>
            <a:prstGeom prst="rect">
              <a:avLst/>
            </a:prstGeom>
          </p:spPr>
        </p:pic>
        <p:pic>
          <p:nvPicPr>
            <p:cNvPr id="22" name="Image 21"/>
            <p:cNvPicPr>
              <a:picLocks noChangeAspect="1"/>
            </p:cNvPicPr>
            <p:nvPr/>
          </p:nvPicPr>
          <p:blipFill>
            <a:blip r:embed="rId8"/>
            <a:stretch>
              <a:fillRect/>
            </a:stretch>
          </p:blipFill>
          <p:spPr>
            <a:xfrm>
              <a:off x="10318902" y="4611368"/>
              <a:ext cx="1436540" cy="651404"/>
            </a:xfrm>
            <a:prstGeom prst="rect">
              <a:avLst/>
            </a:prstGeom>
          </p:spPr>
        </p:pic>
      </p:grpSp>
      <p:sp>
        <p:nvSpPr>
          <p:cNvPr id="16" name="ZoneTexte 15">
            <a:extLst>
              <a:ext uri="{FF2B5EF4-FFF2-40B4-BE49-F238E27FC236}">
                <a16:creationId xmlns:a16="http://schemas.microsoft.com/office/drawing/2014/main" id="{056B2428-9D21-452C-8FA1-415CB42E40F4}"/>
              </a:ext>
            </a:extLst>
          </p:cNvPr>
          <p:cNvSpPr txBox="1"/>
          <p:nvPr/>
        </p:nvSpPr>
        <p:spPr>
          <a:xfrm>
            <a:off x="7752768" y="267648"/>
            <a:ext cx="4202444" cy="400110"/>
          </a:xfrm>
          <a:prstGeom prst="rect">
            <a:avLst/>
          </a:prstGeom>
          <a:noFill/>
        </p:spPr>
        <p:txBody>
          <a:bodyPr wrap="square" rtlCol="0">
            <a:spAutoFit/>
          </a:bodyPr>
          <a:lstStyle/>
          <a:p>
            <a:pPr algn="r"/>
            <a:r>
              <a:rPr lang="fr-FR" sz="1000" b="1" i="1" dirty="0">
                <a:solidFill>
                  <a:srgbClr val="FF0000"/>
                </a:solidFill>
                <a:latin typeface="Arial" panose="020B0604020202020204" pitchFamily="34" charset="0"/>
                <a:cs typeface="Arial" panose="020B0604020202020204" pitchFamily="34" charset="0"/>
              </a:rPr>
              <a:t>Merci à Emma pour ses dessins à retrouver sur </a:t>
            </a:r>
            <a:r>
              <a:rPr lang="fr-FR" sz="1000" b="1" i="1" dirty="0">
                <a:solidFill>
                  <a:srgbClr val="FF0000"/>
                </a:solidFill>
                <a:latin typeface="Arial" panose="020B0604020202020204" pitchFamily="34" charset="0"/>
                <a:cs typeface="Arial" panose="020B0604020202020204" pitchFamily="34" charset="0"/>
                <a:hlinkClick r:id="rId9"/>
              </a:rPr>
              <a:t>https://emmaclit.com/</a:t>
            </a:r>
            <a:r>
              <a:rPr lang="fr-FR" sz="1000" b="1" i="1" dirty="0">
                <a:solidFill>
                  <a:srgbClr val="FF0000"/>
                </a:solidFill>
                <a:latin typeface="Arial" panose="020B0604020202020204" pitchFamily="34" charset="0"/>
                <a:cs typeface="Arial" panose="020B0604020202020204" pitchFamily="34" charset="0"/>
              </a:rPr>
              <a:t> </a:t>
            </a:r>
          </a:p>
        </p:txBody>
      </p:sp>
      <p:pic>
        <p:nvPicPr>
          <p:cNvPr id="2" name="Image 1">
            <a:extLst>
              <a:ext uri="{FF2B5EF4-FFF2-40B4-BE49-F238E27FC236}">
                <a16:creationId xmlns:a16="http://schemas.microsoft.com/office/drawing/2014/main" id="{2B89B745-58EC-4388-9E77-877B28EAE264}"/>
              </a:ext>
            </a:extLst>
          </p:cNvPr>
          <p:cNvPicPr>
            <a:picLocks noChangeAspect="1"/>
          </p:cNvPicPr>
          <p:nvPr/>
        </p:nvPicPr>
        <p:blipFill>
          <a:blip r:embed="rId10"/>
          <a:stretch>
            <a:fillRect/>
          </a:stretch>
        </p:blipFill>
        <p:spPr>
          <a:xfrm>
            <a:off x="7752769" y="646329"/>
            <a:ext cx="4030936" cy="4585820"/>
          </a:xfrm>
          <a:prstGeom prst="rect">
            <a:avLst/>
          </a:prstGeom>
        </p:spPr>
      </p:pic>
      <p:sp>
        <p:nvSpPr>
          <p:cNvPr id="17" name="ZoneTexte 16">
            <a:extLst>
              <a:ext uri="{FF2B5EF4-FFF2-40B4-BE49-F238E27FC236}">
                <a16:creationId xmlns:a16="http://schemas.microsoft.com/office/drawing/2014/main" id="{976D8435-3B1B-4684-9884-AC10EE9D435F}"/>
              </a:ext>
            </a:extLst>
          </p:cNvPr>
          <p:cNvSpPr txBox="1"/>
          <p:nvPr/>
        </p:nvSpPr>
        <p:spPr>
          <a:xfrm>
            <a:off x="235447" y="1794970"/>
            <a:ext cx="6397452" cy="2800767"/>
          </a:xfrm>
          <a:prstGeom prst="rect">
            <a:avLst/>
          </a:prstGeom>
          <a:noFill/>
        </p:spPr>
        <p:txBody>
          <a:bodyPr wrap="square" rtlCol="0">
            <a:spAutoFit/>
          </a:bodyPr>
          <a:lstStyle/>
          <a:p>
            <a:pPr algn="ctr"/>
            <a:r>
              <a:rPr lang="fr-FR" sz="4400" b="1" dirty="0">
                <a:solidFill>
                  <a:srgbClr val="C00000"/>
                </a:solidFill>
                <a:latin typeface="Arial" panose="020B0604020202020204" pitchFamily="34" charset="0"/>
                <a:cs typeface="Arial" panose="020B0604020202020204" pitchFamily="34" charset="0"/>
              </a:rPr>
              <a:t>Toutes et tous </a:t>
            </a:r>
            <a:br>
              <a:rPr lang="fr-FR" sz="4400" b="1" dirty="0">
                <a:solidFill>
                  <a:srgbClr val="C00000"/>
                </a:solidFill>
                <a:latin typeface="Arial" panose="020B0604020202020204" pitchFamily="34" charset="0"/>
                <a:cs typeface="Arial" panose="020B0604020202020204" pitchFamily="34" charset="0"/>
              </a:rPr>
            </a:br>
            <a:r>
              <a:rPr lang="fr-FR" sz="4400" b="1" dirty="0">
                <a:solidFill>
                  <a:srgbClr val="C00000"/>
                </a:solidFill>
                <a:latin typeface="Arial" panose="020B0604020202020204" pitchFamily="34" charset="0"/>
                <a:cs typeface="Arial" panose="020B0604020202020204" pitchFamily="34" charset="0"/>
              </a:rPr>
              <a:t>en grève </a:t>
            </a:r>
            <a:br>
              <a:rPr lang="fr-FR" sz="4400" b="1" dirty="0">
                <a:solidFill>
                  <a:srgbClr val="C00000"/>
                </a:solidFill>
                <a:latin typeface="Arial" panose="020B0604020202020204" pitchFamily="34" charset="0"/>
                <a:cs typeface="Arial" panose="020B0604020202020204" pitchFamily="34" charset="0"/>
              </a:rPr>
            </a:br>
            <a:r>
              <a:rPr lang="fr-FR" sz="4400" b="1" dirty="0">
                <a:solidFill>
                  <a:srgbClr val="C00000"/>
                </a:solidFill>
                <a:latin typeface="Arial" panose="020B0604020202020204" pitchFamily="34" charset="0"/>
                <a:cs typeface="Arial" panose="020B0604020202020204" pitchFamily="34" charset="0"/>
              </a:rPr>
              <a:t>le 5 décembre… </a:t>
            </a:r>
            <a:br>
              <a:rPr lang="fr-FR" sz="4400" b="1" dirty="0">
                <a:solidFill>
                  <a:srgbClr val="C00000"/>
                </a:solidFill>
                <a:latin typeface="Arial" panose="020B0604020202020204" pitchFamily="34" charset="0"/>
                <a:cs typeface="Arial" panose="020B0604020202020204" pitchFamily="34" charset="0"/>
              </a:rPr>
            </a:br>
            <a:r>
              <a:rPr lang="fr-FR" sz="4400" b="1" dirty="0">
                <a:solidFill>
                  <a:srgbClr val="C00000"/>
                </a:solidFill>
                <a:latin typeface="Arial" panose="020B0604020202020204" pitchFamily="34" charset="0"/>
                <a:cs typeface="Arial" panose="020B0604020202020204" pitchFamily="34" charset="0"/>
              </a:rPr>
              <a:t>et après !</a:t>
            </a:r>
          </a:p>
        </p:txBody>
      </p:sp>
      <p:sp>
        <p:nvSpPr>
          <p:cNvPr id="26" name="ZoneTexte 25">
            <a:extLst>
              <a:ext uri="{FF2B5EF4-FFF2-40B4-BE49-F238E27FC236}">
                <a16:creationId xmlns:a16="http://schemas.microsoft.com/office/drawing/2014/main" id="{D75DCCCA-0DFB-4F1E-96A9-3A56E7739AD3}"/>
              </a:ext>
            </a:extLst>
          </p:cNvPr>
          <p:cNvSpPr txBox="1"/>
          <p:nvPr/>
        </p:nvSpPr>
        <p:spPr>
          <a:xfrm>
            <a:off x="5607868" y="5043835"/>
            <a:ext cx="5293911" cy="1200329"/>
          </a:xfrm>
          <a:prstGeom prst="rect">
            <a:avLst/>
          </a:prstGeom>
          <a:solidFill>
            <a:schemeClr val="accent4">
              <a:lumMod val="60000"/>
              <a:lumOff val="40000"/>
            </a:schemeClr>
          </a:solidFill>
        </p:spPr>
        <p:txBody>
          <a:bodyPr wrap="square" rtlCol="0">
            <a:spAutoFit/>
          </a:bodyPr>
          <a:lstStyle/>
          <a:p>
            <a:r>
              <a:rPr lang="fr-FR" b="1" dirty="0"/>
              <a:t>CGT </a:t>
            </a:r>
            <a:r>
              <a:rPr lang="fr-FR" b="1" dirty="0" err="1"/>
              <a:t>Éduc’Action</a:t>
            </a:r>
            <a:r>
              <a:rPr lang="fr-FR" b="1" dirty="0"/>
              <a:t> Aquitaine :</a:t>
            </a:r>
            <a:r>
              <a:rPr lang="fr-FR" dirty="0"/>
              <a:t> Bourse du travail, Bureau 101, 44 Cours Aristide Briand 33000 BORDEAUX</a:t>
            </a:r>
          </a:p>
          <a:p>
            <a:r>
              <a:rPr lang="fr-FR" b="1" dirty="0"/>
              <a:t>Tel : 05 56 91 80 54 </a:t>
            </a:r>
            <a:endParaRPr lang="fr-FR" sz="1400" dirty="0"/>
          </a:p>
          <a:p>
            <a:r>
              <a:rPr lang="fr-FR" b="1" dirty="0"/>
              <a:t>Courrier électronique :</a:t>
            </a:r>
            <a:r>
              <a:rPr lang="fr-FR" dirty="0"/>
              <a:t> </a:t>
            </a:r>
            <a:r>
              <a:rPr lang="fr-FR" dirty="0">
                <a:hlinkClick r:id="rId11"/>
              </a:rPr>
              <a:t>cgteducaction33@gmail.com</a:t>
            </a:r>
            <a:endParaRPr lang="fr-FR" sz="1400" dirty="0">
              <a:effectLst/>
            </a:endParaRPr>
          </a:p>
        </p:txBody>
      </p:sp>
      <p:sp>
        <p:nvSpPr>
          <p:cNvPr id="27" name="ZoneTexte 26">
            <a:extLst>
              <a:ext uri="{FF2B5EF4-FFF2-40B4-BE49-F238E27FC236}">
                <a16:creationId xmlns:a16="http://schemas.microsoft.com/office/drawing/2014/main" id="{AAE18919-7FF2-4409-A9CF-71CF71E80F88}"/>
              </a:ext>
            </a:extLst>
          </p:cNvPr>
          <p:cNvSpPr txBox="1"/>
          <p:nvPr/>
        </p:nvSpPr>
        <p:spPr>
          <a:xfrm>
            <a:off x="235447" y="5232149"/>
            <a:ext cx="4745228" cy="307777"/>
          </a:xfrm>
          <a:prstGeom prst="rect">
            <a:avLst/>
          </a:prstGeom>
          <a:noFill/>
        </p:spPr>
        <p:txBody>
          <a:bodyPr wrap="square" rtlCol="0">
            <a:spAutoFit/>
          </a:bodyPr>
          <a:lstStyle/>
          <a:p>
            <a:r>
              <a:rPr lang="fr-FR" sz="1400" b="1" i="1" dirty="0">
                <a:solidFill>
                  <a:srgbClr val="FF0000"/>
                </a:solidFill>
                <a:latin typeface="Arial" panose="020B0604020202020204" pitchFamily="34" charset="0"/>
                <a:cs typeface="Arial" panose="020B0604020202020204" pitchFamily="34" charset="0"/>
              </a:rPr>
              <a:t>5 décembre : grève intersyndicale à l’appel de </a:t>
            </a:r>
          </a:p>
        </p:txBody>
      </p:sp>
      <p:pic>
        <p:nvPicPr>
          <p:cNvPr id="25" name="Imag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879" y="157902"/>
            <a:ext cx="672157" cy="1260000"/>
          </a:xfrm>
          <a:prstGeom prst="rect">
            <a:avLst/>
          </a:prstGeom>
        </p:spPr>
      </p:pic>
    </p:spTree>
    <p:extLst>
      <p:ext uri="{BB962C8B-B14F-4D97-AF65-F5344CB8AC3E}">
        <p14:creationId xmlns:p14="http://schemas.microsoft.com/office/powerpoint/2010/main" val="57692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6" grpId="0" animBg="1"/>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69122574-7FD2-4F9F-A1DA-45BDA1F8036A}"/>
              </a:ext>
            </a:extLst>
          </p:cNvPr>
          <p:cNvSpPr txBox="1">
            <a:spLocks noChangeArrowheads="1"/>
          </p:cNvSpPr>
          <p:nvPr/>
        </p:nvSpPr>
        <p:spPr bwMode="auto">
          <a:xfrm>
            <a:off x="887161" y="350798"/>
            <a:ext cx="10432984" cy="770448"/>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4000" b="1" i="1" u="none" strike="noStrike" cap="none" normalizeH="0" baseline="0" dirty="0">
                <a:ln>
                  <a:noFill/>
                </a:ln>
                <a:solidFill>
                  <a:srgbClr val="CC0000"/>
                </a:solidFill>
                <a:effectLst/>
                <a:latin typeface="Gill Sans MT" panose="020B0502020104020203" pitchFamily="34" charset="0"/>
              </a:rPr>
              <a:t>Des gros mensonges… et des objectifs clairs… </a:t>
            </a:r>
            <a:endParaRPr kumimoji="0" lang="fr-FR" altLang="fr-FR" sz="4000" b="0" i="0" u="none" strike="noStrike" cap="none" normalizeH="0" baseline="0" dirty="0">
              <a:ln>
                <a:noFill/>
              </a:ln>
              <a:solidFill>
                <a:schemeClr val="tx1"/>
              </a:solidFill>
              <a:effectLst/>
              <a:latin typeface="Arial" panose="020B0604020202020204" pitchFamily="34" charset="0"/>
            </a:endParaRPr>
          </a:p>
        </p:txBody>
      </p:sp>
      <p:sp>
        <p:nvSpPr>
          <p:cNvPr id="5" name="ZoneTexte 4">
            <a:extLst>
              <a:ext uri="{FF2B5EF4-FFF2-40B4-BE49-F238E27FC236}">
                <a16:creationId xmlns:a16="http://schemas.microsoft.com/office/drawing/2014/main" id="{B4473148-4B47-4C61-9022-861ED5530441}"/>
              </a:ext>
            </a:extLst>
          </p:cNvPr>
          <p:cNvSpPr txBox="1"/>
          <p:nvPr/>
        </p:nvSpPr>
        <p:spPr>
          <a:xfrm>
            <a:off x="301183" y="1659285"/>
            <a:ext cx="11018962" cy="5201424"/>
          </a:xfrm>
          <a:prstGeom prst="rect">
            <a:avLst/>
          </a:prstGeom>
          <a:noFill/>
        </p:spPr>
        <p:txBody>
          <a:bodyPr wrap="square" rtlCol="0">
            <a:spAutoFit/>
          </a:bodyPr>
          <a:lstStyle/>
          <a:p>
            <a:r>
              <a:rPr lang="fr-FR" b="1" dirty="0">
                <a:solidFill>
                  <a:srgbClr val="FF0000"/>
                </a:solidFill>
              </a:rPr>
              <a:t>1</a:t>
            </a:r>
            <a:r>
              <a:rPr lang="fr-FR" b="1" baseline="30000" dirty="0">
                <a:solidFill>
                  <a:srgbClr val="FF0000"/>
                </a:solidFill>
              </a:rPr>
              <a:t>er</a:t>
            </a:r>
            <a:r>
              <a:rPr lang="fr-FR" b="1" dirty="0">
                <a:solidFill>
                  <a:srgbClr val="FF0000"/>
                </a:solidFill>
              </a:rPr>
              <a:t> mensonge : « </a:t>
            </a:r>
            <a:r>
              <a:rPr lang="fr-FR" b="1" i="1" dirty="0">
                <a:solidFill>
                  <a:srgbClr val="FF0000"/>
                </a:solidFill>
              </a:rPr>
              <a:t>il faut plus d’égalité, il faut en finir avec les régimes spéciaux</a:t>
            </a:r>
            <a:r>
              <a:rPr lang="fr-FR" b="1" dirty="0">
                <a:solidFill>
                  <a:srgbClr val="FF0000"/>
                </a:solidFill>
              </a:rPr>
              <a:t> »</a:t>
            </a:r>
          </a:p>
          <a:p>
            <a:pPr marL="723900" indent="-190500">
              <a:buFont typeface="Arial" panose="020B0604020202020204" pitchFamily="34" charset="0"/>
              <a:buChar char="•"/>
            </a:pPr>
            <a:r>
              <a:rPr lang="fr-FR" sz="1400" dirty="0"/>
              <a:t>Les régimes spéciaux… c’est 1,6 % des salariés ! Qui peut croire que c’est un problème ?</a:t>
            </a:r>
          </a:p>
          <a:p>
            <a:pPr marL="723900" indent="-190500">
              <a:buFont typeface="Arial" panose="020B0604020202020204" pitchFamily="34" charset="0"/>
              <a:buChar char="•"/>
            </a:pPr>
            <a:r>
              <a:rPr lang="fr-FR" sz="1400" dirty="0"/>
              <a:t>Si le gouvernement voulait plus d’égalité, il commencerait par attaquer la fiscalité qui favorise les plus riches</a:t>
            </a:r>
          </a:p>
          <a:p>
            <a:pPr marL="723900" indent="-190500">
              <a:buFont typeface="Arial" panose="020B0604020202020204" pitchFamily="34" charset="0"/>
              <a:buChar char="•"/>
            </a:pPr>
            <a:r>
              <a:rPr lang="fr-FR" sz="1400" dirty="0"/>
              <a:t>Si le gouvernement voulait plus d’égalité, il n’imposerait pas un recul pour tous les retraités</a:t>
            </a:r>
          </a:p>
          <a:p>
            <a:pPr marL="723900" indent="-190500">
              <a:buFont typeface="Arial" panose="020B0604020202020204" pitchFamily="34" charset="0"/>
              <a:buChar char="•"/>
            </a:pPr>
            <a:r>
              <a:rPr lang="fr-FR" sz="1400" dirty="0"/>
              <a:t>Pourquoi les régimes très spéciaux des grandes fortunes ne sont-ils pas concernés ?</a:t>
            </a:r>
          </a:p>
          <a:p>
            <a:endParaRPr lang="fr-FR" b="1" dirty="0">
              <a:solidFill>
                <a:srgbClr val="FF0000"/>
              </a:solidFill>
            </a:endParaRPr>
          </a:p>
          <a:p>
            <a:r>
              <a:rPr lang="fr-FR" b="1" dirty="0">
                <a:solidFill>
                  <a:srgbClr val="FF0000"/>
                </a:solidFill>
              </a:rPr>
              <a:t>2</a:t>
            </a:r>
            <a:r>
              <a:rPr lang="fr-FR" b="1" baseline="30000" dirty="0">
                <a:solidFill>
                  <a:srgbClr val="FF0000"/>
                </a:solidFill>
              </a:rPr>
              <a:t>ème</a:t>
            </a:r>
            <a:r>
              <a:rPr lang="fr-FR" b="1" dirty="0">
                <a:solidFill>
                  <a:srgbClr val="FF0000"/>
                </a:solidFill>
              </a:rPr>
              <a:t> mensonge : « </a:t>
            </a:r>
            <a:r>
              <a:rPr lang="fr-FR" b="1" i="1" dirty="0">
                <a:solidFill>
                  <a:srgbClr val="FF0000"/>
                </a:solidFill>
              </a:rPr>
              <a:t>on ne peut plus financer les retraites</a:t>
            </a:r>
            <a:r>
              <a:rPr lang="fr-FR" b="1" dirty="0">
                <a:solidFill>
                  <a:srgbClr val="FF0000"/>
                </a:solidFill>
              </a:rPr>
              <a:t> »</a:t>
            </a:r>
          </a:p>
          <a:p>
            <a:pPr marL="723900" indent="-190500">
              <a:buFont typeface="Arial" panose="020B0604020202020204" pitchFamily="34" charset="0"/>
              <a:buChar char="•"/>
            </a:pPr>
            <a:r>
              <a:rPr lang="fr-FR" sz="1400" dirty="0"/>
              <a:t>C’est une question de choix politiques : la société n’a jamais produit autant de richesses…</a:t>
            </a:r>
          </a:p>
          <a:p>
            <a:pPr marL="723900" indent="-190500">
              <a:buFont typeface="Arial" panose="020B0604020202020204" pitchFamily="34" charset="0"/>
              <a:buChar char="•"/>
            </a:pPr>
            <a:r>
              <a:rPr lang="fr-FR" sz="1400" dirty="0"/>
              <a:t>En martelant en permanence que c’est impossible, on veut nous faire accepter une répartition des richesses de plus en plus inégalitaire au détriment des salariés, des chômeurs, des jeunes, des retraités</a:t>
            </a:r>
          </a:p>
          <a:p>
            <a:pPr marL="723900" indent="-190500">
              <a:buFont typeface="Arial" panose="020B0604020202020204" pitchFamily="34" charset="0"/>
              <a:buChar char="•"/>
            </a:pPr>
            <a:r>
              <a:rPr lang="fr-FR" sz="1400" dirty="0"/>
              <a:t>Il est vrai que pour financer les retraites d’une population vieillissante, il faut prendre l’argent quelque part… </a:t>
            </a:r>
            <a:br>
              <a:rPr lang="fr-FR" sz="1400" dirty="0"/>
            </a:br>
            <a:r>
              <a:rPr lang="fr-FR" sz="1400" dirty="0"/>
              <a:t>Pour nous, c’est du côté des gagnants de la crise : les actionnaires des multinationales et de la finance qui n’ont jamais été aussi riches</a:t>
            </a:r>
          </a:p>
          <a:p>
            <a:pPr marL="723900" indent="-190500">
              <a:buFont typeface="Arial" panose="020B0604020202020204" pitchFamily="34" charset="0"/>
              <a:buChar char="•"/>
            </a:pPr>
            <a:endParaRPr lang="fr-FR" sz="1400" dirty="0"/>
          </a:p>
          <a:p>
            <a:pPr marL="0" lvl="1"/>
            <a:r>
              <a:rPr lang="fr-FR" b="1" dirty="0">
                <a:solidFill>
                  <a:srgbClr val="FF0000"/>
                </a:solidFill>
              </a:rPr>
              <a:t>3</a:t>
            </a:r>
            <a:r>
              <a:rPr lang="fr-FR" b="1" baseline="30000" dirty="0">
                <a:solidFill>
                  <a:srgbClr val="FF0000"/>
                </a:solidFill>
              </a:rPr>
              <a:t>ème</a:t>
            </a:r>
            <a:r>
              <a:rPr lang="fr-FR" b="1" dirty="0">
                <a:solidFill>
                  <a:srgbClr val="FF0000"/>
                </a:solidFill>
              </a:rPr>
              <a:t> mensonge : « </a:t>
            </a:r>
            <a:r>
              <a:rPr lang="fr-FR" b="1" i="1" dirty="0">
                <a:solidFill>
                  <a:srgbClr val="FF0000"/>
                </a:solidFill>
              </a:rPr>
              <a:t>on vit plus vieux… alors il faut travailler plus longtemps</a:t>
            </a:r>
            <a:r>
              <a:rPr lang="fr-FR" b="1" dirty="0">
                <a:solidFill>
                  <a:srgbClr val="FF0000"/>
                </a:solidFill>
              </a:rPr>
              <a:t> »</a:t>
            </a:r>
          </a:p>
          <a:p>
            <a:pPr marL="723900" lvl="1" indent="-190500">
              <a:buFont typeface="Arial" panose="020B0604020202020204" pitchFamily="34" charset="0"/>
              <a:buChar char="•"/>
            </a:pPr>
            <a:r>
              <a:rPr lang="fr-FR" sz="1400" dirty="0"/>
              <a:t>On vit plus vieux… mais l’espérance de vie en bonne santé diminue.</a:t>
            </a:r>
          </a:p>
          <a:p>
            <a:pPr marL="723900" lvl="1" indent="-190500">
              <a:buFont typeface="Arial" panose="020B0604020202020204" pitchFamily="34" charset="0"/>
              <a:buChar char="•"/>
            </a:pPr>
            <a:r>
              <a:rPr lang="fr-FR" sz="1400" dirty="0"/>
              <a:t>La productivité du travail a augmenté énormément : pas besoin de travailler plus longtemps </a:t>
            </a:r>
            <a:br>
              <a:rPr lang="fr-FR" sz="1400" dirty="0"/>
            </a:br>
            <a:r>
              <a:rPr lang="fr-FR" sz="1400" dirty="0"/>
              <a:t>pour produire plus… on produit déjà plus !</a:t>
            </a:r>
          </a:p>
          <a:p>
            <a:pPr marL="723900" lvl="1" indent="-190500">
              <a:buFont typeface="Arial" panose="020B0604020202020204" pitchFamily="34" charset="0"/>
              <a:buChar char="•"/>
            </a:pPr>
            <a:r>
              <a:rPr lang="fr-FR" sz="1400" dirty="0"/>
              <a:t>Les plus de 50 ans sont massivement frappés par le chômage. En repoussant l’âge de la retraite, </a:t>
            </a:r>
            <a:br>
              <a:rPr lang="fr-FR" sz="1400" dirty="0"/>
            </a:br>
            <a:r>
              <a:rPr lang="fr-FR" sz="1400" dirty="0"/>
              <a:t>cela augmente le temps passé au chômage pour des millions de salariés, cela aggrave la misère… </a:t>
            </a:r>
            <a:br>
              <a:rPr lang="fr-FR" sz="1400" dirty="0"/>
            </a:br>
            <a:r>
              <a:rPr lang="fr-FR" sz="1400" dirty="0"/>
              <a:t>et ça appauvrit les autres caisses sociales</a:t>
            </a:r>
            <a:endParaRPr lang="fr-FR" dirty="0"/>
          </a:p>
          <a:p>
            <a:endParaRPr lang="fr-FR" dirty="0"/>
          </a:p>
          <a:p>
            <a:endParaRPr lang="fr-FR" dirty="0"/>
          </a:p>
        </p:txBody>
      </p:sp>
      <p:pic>
        <p:nvPicPr>
          <p:cNvPr id="11" name="Image 10">
            <a:extLst>
              <a:ext uri="{FF2B5EF4-FFF2-40B4-BE49-F238E27FC236}">
                <a16:creationId xmlns:a16="http://schemas.microsoft.com/office/drawing/2014/main" id="{A96588FA-F753-4B69-9DAF-8C8854B85C65}"/>
              </a:ext>
            </a:extLst>
          </p:cNvPr>
          <p:cNvPicPr>
            <a:picLocks noChangeAspect="1"/>
          </p:cNvPicPr>
          <p:nvPr/>
        </p:nvPicPr>
        <p:blipFill>
          <a:blip r:embed="rId2"/>
          <a:stretch>
            <a:fillRect/>
          </a:stretch>
        </p:blipFill>
        <p:spPr>
          <a:xfrm>
            <a:off x="8364947" y="4486782"/>
            <a:ext cx="3300376" cy="2120900"/>
          </a:xfrm>
          <a:prstGeom prst="rect">
            <a:avLst/>
          </a:prstGeom>
        </p:spPr>
      </p:pic>
      <p:pic>
        <p:nvPicPr>
          <p:cNvPr id="12" name="Image 11">
            <a:extLst>
              <a:ext uri="{FF2B5EF4-FFF2-40B4-BE49-F238E27FC236}">
                <a16:creationId xmlns:a16="http://schemas.microsoft.com/office/drawing/2014/main" id="{6AAAA88B-63FA-4255-9355-874C68648F85}"/>
              </a:ext>
            </a:extLst>
          </p:cNvPr>
          <p:cNvPicPr>
            <a:picLocks noChangeAspect="1"/>
          </p:cNvPicPr>
          <p:nvPr/>
        </p:nvPicPr>
        <p:blipFill>
          <a:blip r:embed="rId3"/>
          <a:stretch>
            <a:fillRect/>
          </a:stretch>
        </p:blipFill>
        <p:spPr>
          <a:xfrm>
            <a:off x="9177348" y="1158559"/>
            <a:ext cx="2487975" cy="2209800"/>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79" y="157902"/>
            <a:ext cx="672157" cy="1260000"/>
          </a:xfrm>
          <a:prstGeom prst="rect">
            <a:avLst/>
          </a:prstGeom>
        </p:spPr>
      </p:pic>
    </p:spTree>
    <p:extLst>
      <p:ext uri="{BB962C8B-B14F-4D97-AF65-F5344CB8AC3E}">
        <p14:creationId xmlns:p14="http://schemas.microsoft.com/office/powerpoint/2010/main" val="2981271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69122574-7FD2-4F9F-A1DA-45BDA1F8036A}"/>
              </a:ext>
            </a:extLst>
          </p:cNvPr>
          <p:cNvSpPr txBox="1">
            <a:spLocks noChangeArrowheads="1"/>
          </p:cNvSpPr>
          <p:nvPr/>
        </p:nvSpPr>
        <p:spPr bwMode="auto">
          <a:xfrm>
            <a:off x="887161" y="350798"/>
            <a:ext cx="10432984" cy="770448"/>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4000" b="1" i="1" u="none" strike="noStrike" cap="none" normalizeH="0" baseline="0" dirty="0">
                <a:ln>
                  <a:noFill/>
                </a:ln>
                <a:solidFill>
                  <a:srgbClr val="CC0000"/>
                </a:solidFill>
                <a:effectLst/>
                <a:latin typeface="Gill Sans MT" panose="020B0502020104020203" pitchFamily="34" charset="0"/>
              </a:rPr>
              <a:t>Des gros mensonges… et des objectifs clairs… </a:t>
            </a:r>
            <a:endParaRPr kumimoji="0" lang="fr-FR" altLang="fr-FR" sz="4000" b="0" i="0" u="none" strike="noStrike" cap="none" normalizeH="0" baseline="0" dirty="0">
              <a:ln>
                <a:noFill/>
              </a:ln>
              <a:solidFill>
                <a:schemeClr val="tx1"/>
              </a:solidFill>
              <a:effectLst/>
              <a:latin typeface="Arial" panose="020B0604020202020204" pitchFamily="34" charset="0"/>
            </a:endParaRPr>
          </a:p>
        </p:txBody>
      </p:sp>
      <p:sp>
        <p:nvSpPr>
          <p:cNvPr id="5" name="ZoneTexte 4">
            <a:extLst>
              <a:ext uri="{FF2B5EF4-FFF2-40B4-BE49-F238E27FC236}">
                <a16:creationId xmlns:a16="http://schemas.microsoft.com/office/drawing/2014/main" id="{B4473148-4B47-4C61-9022-861ED5530441}"/>
              </a:ext>
            </a:extLst>
          </p:cNvPr>
          <p:cNvSpPr txBox="1"/>
          <p:nvPr/>
        </p:nvSpPr>
        <p:spPr>
          <a:xfrm>
            <a:off x="301183" y="1672932"/>
            <a:ext cx="11018962" cy="4031873"/>
          </a:xfrm>
          <a:prstGeom prst="rect">
            <a:avLst/>
          </a:prstGeom>
          <a:noFill/>
        </p:spPr>
        <p:txBody>
          <a:bodyPr wrap="square" rtlCol="0">
            <a:spAutoFit/>
          </a:bodyPr>
          <a:lstStyle/>
          <a:p>
            <a:r>
              <a:rPr lang="fr-FR" sz="2000" b="1" dirty="0">
                <a:solidFill>
                  <a:srgbClr val="FF0000"/>
                </a:solidFill>
              </a:rPr>
              <a:t>1</a:t>
            </a:r>
            <a:r>
              <a:rPr lang="fr-FR" sz="2000" b="1" baseline="30000" dirty="0">
                <a:solidFill>
                  <a:srgbClr val="FF0000"/>
                </a:solidFill>
              </a:rPr>
              <a:t>er</a:t>
            </a:r>
            <a:r>
              <a:rPr lang="fr-FR" sz="2000" b="1" dirty="0">
                <a:solidFill>
                  <a:srgbClr val="FF0000"/>
                </a:solidFill>
              </a:rPr>
              <a:t> objectif  : limiter la part de PIB consacré aux retraites</a:t>
            </a:r>
          </a:p>
          <a:p>
            <a:pPr marL="723900" indent="-190500">
              <a:buFont typeface="Arial" panose="020B0604020202020204" pitchFamily="34" charset="0"/>
              <a:buChar char="•"/>
            </a:pPr>
            <a:r>
              <a:rPr lang="fr-FR" dirty="0"/>
              <a:t>C’est un choix de classe : l’argent qui n’ira pas aux retraités pourra aller ailleurs… vers la finance qui en veut toujours plus pour éviter l’effondrement du système spéculatif</a:t>
            </a:r>
          </a:p>
          <a:p>
            <a:pPr marL="723900" indent="-190500">
              <a:buFont typeface="Arial" panose="020B0604020202020204" pitchFamily="34" charset="0"/>
              <a:buChar char="•"/>
            </a:pPr>
            <a:r>
              <a:rPr lang="fr-FR" dirty="0"/>
              <a:t>C’est l’inverse que nous exigeons. Il n’y a pas de règle à fixer mais des besoins sociaux à satisfaire : s’il faut une part plus importante du PIB pour payer les pensions… et bien il faut prendre cette part !</a:t>
            </a:r>
          </a:p>
          <a:p>
            <a:endParaRPr lang="fr-FR" sz="2000" b="1" dirty="0">
              <a:solidFill>
                <a:srgbClr val="FF0000"/>
              </a:solidFill>
            </a:endParaRPr>
          </a:p>
          <a:p>
            <a:r>
              <a:rPr lang="fr-FR" sz="2000" b="1" dirty="0">
                <a:solidFill>
                  <a:srgbClr val="FF0000"/>
                </a:solidFill>
              </a:rPr>
              <a:t>2</a:t>
            </a:r>
            <a:r>
              <a:rPr lang="fr-FR" sz="2000" b="1" baseline="30000" dirty="0">
                <a:solidFill>
                  <a:srgbClr val="FF0000"/>
                </a:solidFill>
              </a:rPr>
              <a:t>ème</a:t>
            </a:r>
            <a:r>
              <a:rPr lang="fr-FR" sz="2000" b="1" dirty="0">
                <a:solidFill>
                  <a:srgbClr val="FF0000"/>
                </a:solidFill>
              </a:rPr>
              <a:t> objectif : permettre aux groupes financiers de prendre le contrôle de l’argent des caisses sociales</a:t>
            </a:r>
          </a:p>
          <a:p>
            <a:pPr marL="723900" indent="-190500">
              <a:buFont typeface="Arial" panose="020B0604020202020204" pitchFamily="34" charset="0"/>
              <a:buChar char="•"/>
            </a:pPr>
            <a:r>
              <a:rPr lang="fr-FR" dirty="0"/>
              <a:t>C’est aussi un choix de classe : le système par répartition repose sur des caisses sociales indépendantes des financiers. Ce sont près de 350 milliards d’euros qui échappent à la spéculation financière. En cassant le système par répartition, Macron ouvre la possibilité de développer les fonds de pension privés et spéculatifs.</a:t>
            </a:r>
          </a:p>
          <a:p>
            <a:pPr marL="723900" indent="-190500">
              <a:buFont typeface="Arial" panose="020B0604020202020204" pitchFamily="34" charset="0"/>
              <a:buChar char="•"/>
            </a:pPr>
            <a:r>
              <a:rPr lang="fr-FR" dirty="0"/>
              <a:t>En baissant les pensions, la réforme favorise les systèmes complémentaires des groupes financiers.</a:t>
            </a:r>
          </a:p>
          <a:p>
            <a:pPr marL="723900" indent="-190500">
              <a:buFont typeface="Arial" panose="020B0604020202020204" pitchFamily="34" charset="0"/>
              <a:buChar char="•"/>
            </a:pPr>
            <a:r>
              <a:rPr lang="fr-FR" dirty="0"/>
              <a:t>C’est l’inverse que nous exigeons : il faut que l’argent des caisses sociales soient entièrement sous le contrôle des salariés.</a:t>
            </a:r>
          </a:p>
          <a:p>
            <a:endParaRPr lang="fr-FR" sz="1600" dirty="0"/>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79" y="157902"/>
            <a:ext cx="672157" cy="1260000"/>
          </a:xfrm>
          <a:prstGeom prst="rect">
            <a:avLst/>
          </a:prstGeom>
        </p:spPr>
      </p:pic>
    </p:spTree>
    <p:extLst>
      <p:ext uri="{BB962C8B-B14F-4D97-AF65-F5344CB8AC3E}">
        <p14:creationId xmlns:p14="http://schemas.microsoft.com/office/powerpoint/2010/main" val="3610870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69122574-7FD2-4F9F-A1DA-45BDA1F8036A}"/>
              </a:ext>
            </a:extLst>
          </p:cNvPr>
          <p:cNvSpPr txBox="1">
            <a:spLocks noChangeArrowheads="1"/>
          </p:cNvSpPr>
          <p:nvPr/>
        </p:nvSpPr>
        <p:spPr bwMode="auto">
          <a:xfrm>
            <a:off x="887161" y="350798"/>
            <a:ext cx="10432984" cy="770448"/>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4000" b="1" i="1" u="none" strike="noStrike" cap="none" normalizeH="0" baseline="0" dirty="0">
                <a:ln>
                  <a:noFill/>
                </a:ln>
                <a:solidFill>
                  <a:srgbClr val="CC0000"/>
                </a:solidFill>
                <a:effectLst/>
                <a:latin typeface="Gill Sans MT" panose="020B0502020104020203" pitchFamily="34" charset="0"/>
              </a:rPr>
              <a:t>Des gros mensonges… et des objectifs clairs… </a:t>
            </a:r>
            <a:endParaRPr kumimoji="0" lang="fr-FR" altLang="fr-FR" sz="4000" b="0" i="0" u="none" strike="noStrike" cap="none" normalizeH="0" baseline="0" dirty="0">
              <a:ln>
                <a:noFill/>
              </a:ln>
              <a:solidFill>
                <a:schemeClr val="tx1"/>
              </a:solidFill>
              <a:effectLst/>
              <a:latin typeface="Arial" panose="020B0604020202020204" pitchFamily="34" charset="0"/>
            </a:endParaRPr>
          </a:p>
        </p:txBody>
      </p:sp>
      <p:pic>
        <p:nvPicPr>
          <p:cNvPr id="2" name="Image 1">
            <a:extLst>
              <a:ext uri="{FF2B5EF4-FFF2-40B4-BE49-F238E27FC236}">
                <a16:creationId xmlns:a16="http://schemas.microsoft.com/office/drawing/2014/main" id="{FE784A9F-0DEA-44D2-9270-68BFD538A6BD}"/>
              </a:ext>
            </a:extLst>
          </p:cNvPr>
          <p:cNvPicPr>
            <a:picLocks noChangeAspect="1"/>
          </p:cNvPicPr>
          <p:nvPr/>
        </p:nvPicPr>
        <p:blipFill>
          <a:blip r:embed="rId2"/>
          <a:stretch>
            <a:fillRect/>
          </a:stretch>
        </p:blipFill>
        <p:spPr>
          <a:xfrm>
            <a:off x="517082" y="1255855"/>
            <a:ext cx="6900445" cy="2165724"/>
          </a:xfrm>
          <a:prstGeom prst="rect">
            <a:avLst/>
          </a:prstGeom>
        </p:spPr>
      </p:pic>
      <p:pic>
        <p:nvPicPr>
          <p:cNvPr id="6" name="Image 5">
            <a:extLst>
              <a:ext uri="{FF2B5EF4-FFF2-40B4-BE49-F238E27FC236}">
                <a16:creationId xmlns:a16="http://schemas.microsoft.com/office/drawing/2014/main" id="{6C7D4D7A-86FF-4E17-9602-C9031618D886}"/>
              </a:ext>
            </a:extLst>
          </p:cNvPr>
          <p:cNvPicPr>
            <a:picLocks noChangeAspect="1"/>
          </p:cNvPicPr>
          <p:nvPr/>
        </p:nvPicPr>
        <p:blipFill>
          <a:blip r:embed="rId3"/>
          <a:stretch>
            <a:fillRect/>
          </a:stretch>
        </p:blipFill>
        <p:spPr>
          <a:xfrm>
            <a:off x="4326340" y="3158371"/>
            <a:ext cx="7570808" cy="2624510"/>
          </a:xfrm>
          <a:prstGeom prst="rect">
            <a:avLst/>
          </a:prstGeom>
        </p:spPr>
      </p:pic>
      <p:pic>
        <p:nvPicPr>
          <p:cNvPr id="7" name="Image 6">
            <a:extLst>
              <a:ext uri="{FF2B5EF4-FFF2-40B4-BE49-F238E27FC236}">
                <a16:creationId xmlns:a16="http://schemas.microsoft.com/office/drawing/2014/main" id="{32E06D9C-5E7F-444A-B3A9-807F43AFC66D}"/>
              </a:ext>
            </a:extLst>
          </p:cNvPr>
          <p:cNvPicPr>
            <a:picLocks noChangeAspect="1"/>
          </p:cNvPicPr>
          <p:nvPr/>
        </p:nvPicPr>
        <p:blipFill>
          <a:blip r:embed="rId4"/>
          <a:stretch>
            <a:fillRect/>
          </a:stretch>
        </p:blipFill>
        <p:spPr>
          <a:xfrm>
            <a:off x="2193788" y="5718412"/>
            <a:ext cx="7182224" cy="1094195"/>
          </a:xfrm>
          <a:prstGeom prst="rect">
            <a:avLst/>
          </a:prstGeom>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79" y="157902"/>
            <a:ext cx="672157" cy="1260000"/>
          </a:xfrm>
          <a:prstGeom prst="rect">
            <a:avLst/>
          </a:prstGeom>
        </p:spPr>
      </p:pic>
    </p:spTree>
    <p:extLst>
      <p:ext uri="{BB962C8B-B14F-4D97-AF65-F5344CB8AC3E}">
        <p14:creationId xmlns:p14="http://schemas.microsoft.com/office/powerpoint/2010/main" val="3992876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69122574-7FD2-4F9F-A1DA-45BDA1F8036A}"/>
              </a:ext>
            </a:extLst>
          </p:cNvPr>
          <p:cNvSpPr txBox="1">
            <a:spLocks noChangeArrowheads="1"/>
          </p:cNvSpPr>
          <p:nvPr/>
        </p:nvSpPr>
        <p:spPr bwMode="auto">
          <a:xfrm>
            <a:off x="887161" y="350797"/>
            <a:ext cx="11018962" cy="807762"/>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800" b="1" i="1" u="none" strike="noStrike" cap="none" normalizeH="0" baseline="0" dirty="0">
                <a:ln>
                  <a:noFill/>
                </a:ln>
                <a:solidFill>
                  <a:srgbClr val="CC0000"/>
                </a:solidFill>
                <a:effectLst/>
                <a:latin typeface="Gill Sans MT" panose="020B0502020104020203" pitchFamily="34" charset="0"/>
              </a:rPr>
              <a:t>Une attaque dans la continuité des précédentes…</a:t>
            </a:r>
            <a:endParaRPr kumimoji="0" lang="fr-FR" altLang="fr-FR" sz="3800" b="0" i="0" u="none" strike="noStrike" cap="none" normalizeH="0" baseline="0" dirty="0">
              <a:ln>
                <a:noFill/>
              </a:ln>
              <a:solidFill>
                <a:schemeClr val="tx1"/>
              </a:solidFill>
              <a:effectLst/>
              <a:latin typeface="Arial" panose="020B0604020202020204" pitchFamily="34" charset="0"/>
            </a:endParaRPr>
          </a:p>
        </p:txBody>
      </p:sp>
      <p:pic>
        <p:nvPicPr>
          <p:cNvPr id="2" name="Image 1">
            <a:extLst>
              <a:ext uri="{FF2B5EF4-FFF2-40B4-BE49-F238E27FC236}">
                <a16:creationId xmlns:a16="http://schemas.microsoft.com/office/drawing/2014/main" id="{811D41F4-D691-47CA-BD5D-95B6BEEF13FC}"/>
              </a:ext>
            </a:extLst>
          </p:cNvPr>
          <p:cNvPicPr>
            <a:picLocks noChangeAspect="1"/>
          </p:cNvPicPr>
          <p:nvPr/>
        </p:nvPicPr>
        <p:blipFill>
          <a:blip r:embed="rId2"/>
          <a:stretch>
            <a:fillRect/>
          </a:stretch>
        </p:blipFill>
        <p:spPr>
          <a:xfrm>
            <a:off x="6115856" y="1158559"/>
            <a:ext cx="5790267" cy="4975541"/>
          </a:xfrm>
          <a:prstGeom prst="rect">
            <a:avLst/>
          </a:prstGeom>
        </p:spPr>
      </p:pic>
      <p:sp>
        <p:nvSpPr>
          <p:cNvPr id="6" name="ZoneTexte 5">
            <a:extLst>
              <a:ext uri="{FF2B5EF4-FFF2-40B4-BE49-F238E27FC236}">
                <a16:creationId xmlns:a16="http://schemas.microsoft.com/office/drawing/2014/main" id="{D0FD095D-125C-4EAC-8A06-AD11C178E0C1}"/>
              </a:ext>
            </a:extLst>
          </p:cNvPr>
          <p:cNvSpPr txBox="1"/>
          <p:nvPr/>
        </p:nvSpPr>
        <p:spPr>
          <a:xfrm>
            <a:off x="285876" y="1836250"/>
            <a:ext cx="5790267" cy="646331"/>
          </a:xfrm>
          <a:prstGeom prst="rect">
            <a:avLst/>
          </a:prstGeom>
          <a:noFill/>
        </p:spPr>
        <p:txBody>
          <a:bodyPr wrap="square" rtlCol="0">
            <a:spAutoFit/>
          </a:bodyPr>
          <a:lstStyle/>
          <a:p>
            <a:r>
              <a:rPr lang="fr-FR" dirty="0"/>
              <a:t>Toutes les réformes des retraites des 25 dernières années </a:t>
            </a:r>
            <a:br>
              <a:rPr lang="fr-FR" dirty="0"/>
            </a:br>
            <a:r>
              <a:rPr lang="fr-FR" dirty="0"/>
              <a:t>se sont traduites par des dégradations du système :</a:t>
            </a:r>
          </a:p>
        </p:txBody>
      </p:sp>
      <p:graphicFrame>
        <p:nvGraphicFramePr>
          <p:cNvPr id="7" name="Tableau 6">
            <a:extLst>
              <a:ext uri="{FF2B5EF4-FFF2-40B4-BE49-F238E27FC236}">
                <a16:creationId xmlns:a16="http://schemas.microsoft.com/office/drawing/2014/main" id="{F2B84A40-F4FB-4B99-B81B-D712B62BEA83}"/>
              </a:ext>
            </a:extLst>
          </p:cNvPr>
          <p:cNvGraphicFramePr>
            <a:graphicFrameLocks noGrp="1"/>
          </p:cNvGraphicFramePr>
          <p:nvPr>
            <p:extLst>
              <p:ext uri="{D42A27DB-BD31-4B8C-83A1-F6EECF244321}">
                <p14:modId xmlns:p14="http://schemas.microsoft.com/office/powerpoint/2010/main" val="207250292"/>
              </p:ext>
            </p:extLst>
          </p:nvPr>
        </p:nvGraphicFramePr>
        <p:xfrm>
          <a:off x="285877" y="4987524"/>
          <a:ext cx="5790266" cy="682641"/>
        </p:xfrm>
        <a:graphic>
          <a:graphicData uri="http://schemas.openxmlformats.org/drawingml/2006/table">
            <a:tbl>
              <a:tblPr firstRow="1" firstCol="1" bandRow="1">
                <a:tableStyleId>{5C22544A-7EE6-4342-B048-85BDC9FD1C3A}</a:tableStyleId>
              </a:tblPr>
              <a:tblGrid>
                <a:gridCol w="1115134">
                  <a:extLst>
                    <a:ext uri="{9D8B030D-6E8A-4147-A177-3AD203B41FA5}">
                      <a16:colId xmlns:a16="http://schemas.microsoft.com/office/drawing/2014/main" val="20000"/>
                    </a:ext>
                  </a:extLst>
                </a:gridCol>
                <a:gridCol w="4675132">
                  <a:extLst>
                    <a:ext uri="{9D8B030D-6E8A-4147-A177-3AD203B41FA5}">
                      <a16:colId xmlns:a16="http://schemas.microsoft.com/office/drawing/2014/main" val="20001"/>
                    </a:ext>
                  </a:extLst>
                </a:gridCol>
              </a:tblGrid>
              <a:tr h="682641">
                <a:tc>
                  <a:txBody>
                    <a:bodyPr/>
                    <a:lstStyle/>
                    <a:p>
                      <a:pPr algn="ctr">
                        <a:lnSpc>
                          <a:spcPct val="107000"/>
                        </a:lnSpc>
                        <a:spcAft>
                          <a:spcPts val="0"/>
                        </a:spcAft>
                      </a:pPr>
                      <a:r>
                        <a:rPr lang="fr-FR" sz="1200" dirty="0">
                          <a:effectLst/>
                        </a:rPr>
                        <a:t>Hollande 2012</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fr-FR" sz="1200" b="0" dirty="0">
                          <a:solidFill>
                            <a:schemeClr val="tx1"/>
                          </a:solidFill>
                          <a:effectLst/>
                        </a:rPr>
                        <a:t>Augmentation de la durée d’assurance jusqu’à 43 ans pour la génération de 1973</a:t>
                      </a:r>
                    </a:p>
                  </a:txBody>
                  <a:tcPr marL="68580" marR="68580" marT="0" marB="0" anchor="ctr">
                    <a:solidFill>
                      <a:schemeClr val="accent2"/>
                    </a:solidFill>
                  </a:tcPr>
                </a:tc>
                <a:extLst>
                  <a:ext uri="{0D108BD9-81ED-4DB2-BD59-A6C34878D82A}">
                    <a16:rowId xmlns:a16="http://schemas.microsoft.com/office/drawing/2014/main" val="10000"/>
                  </a:ext>
                </a:extLst>
              </a:tr>
            </a:tbl>
          </a:graphicData>
        </a:graphic>
      </p:graphicFrame>
      <p:graphicFrame>
        <p:nvGraphicFramePr>
          <p:cNvPr id="8" name="Tableau 7">
            <a:extLst>
              <a:ext uri="{FF2B5EF4-FFF2-40B4-BE49-F238E27FC236}">
                <a16:creationId xmlns:a16="http://schemas.microsoft.com/office/drawing/2014/main" id="{A29F0A23-0A5D-41B6-9452-EE0939B9EBD1}"/>
              </a:ext>
            </a:extLst>
          </p:cNvPr>
          <p:cNvGraphicFramePr>
            <a:graphicFrameLocks noGrp="1"/>
          </p:cNvGraphicFramePr>
          <p:nvPr>
            <p:extLst>
              <p:ext uri="{D42A27DB-BD31-4B8C-83A1-F6EECF244321}">
                <p14:modId xmlns:p14="http://schemas.microsoft.com/office/powerpoint/2010/main" val="1463407700"/>
              </p:ext>
            </p:extLst>
          </p:nvPr>
        </p:nvGraphicFramePr>
        <p:xfrm>
          <a:off x="285877" y="2894369"/>
          <a:ext cx="5790267" cy="770448"/>
        </p:xfrm>
        <a:graphic>
          <a:graphicData uri="http://schemas.openxmlformats.org/drawingml/2006/table">
            <a:tbl>
              <a:tblPr firstRow="1" firstCol="1" bandRow="1">
                <a:tableStyleId>{5C22544A-7EE6-4342-B048-85BDC9FD1C3A}</a:tableStyleId>
              </a:tblPr>
              <a:tblGrid>
                <a:gridCol w="1115135">
                  <a:extLst>
                    <a:ext uri="{9D8B030D-6E8A-4147-A177-3AD203B41FA5}">
                      <a16:colId xmlns:a16="http://schemas.microsoft.com/office/drawing/2014/main" val="20000"/>
                    </a:ext>
                  </a:extLst>
                </a:gridCol>
                <a:gridCol w="4675132">
                  <a:extLst>
                    <a:ext uri="{9D8B030D-6E8A-4147-A177-3AD203B41FA5}">
                      <a16:colId xmlns:a16="http://schemas.microsoft.com/office/drawing/2014/main" val="20001"/>
                    </a:ext>
                  </a:extLst>
                </a:gridCol>
              </a:tblGrid>
              <a:tr h="770448">
                <a:tc>
                  <a:txBody>
                    <a:bodyPr/>
                    <a:lstStyle/>
                    <a:p>
                      <a:pPr algn="ctr">
                        <a:lnSpc>
                          <a:spcPct val="107000"/>
                        </a:lnSpc>
                        <a:spcAft>
                          <a:spcPts val="0"/>
                        </a:spcAft>
                      </a:pPr>
                      <a:r>
                        <a:rPr lang="fr-FR" sz="1200" dirty="0">
                          <a:effectLst/>
                        </a:rPr>
                        <a:t>Balladur 1993</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fr-FR" sz="1200" b="0" kern="1200" dirty="0">
                          <a:solidFill>
                            <a:schemeClr val="tx1"/>
                          </a:solidFill>
                          <a:effectLst/>
                          <a:latin typeface="+mn-lt"/>
                          <a:ea typeface="+mn-ea"/>
                          <a:cs typeface="+mn-cs"/>
                        </a:rPr>
                        <a:t>Durée d’assurance augmentée de 37.5 à 40 annuités</a:t>
                      </a:r>
                    </a:p>
                    <a:p>
                      <a:pPr algn="l">
                        <a:lnSpc>
                          <a:spcPct val="107000"/>
                        </a:lnSpc>
                        <a:spcAft>
                          <a:spcPts val="0"/>
                        </a:spcAft>
                      </a:pPr>
                      <a:r>
                        <a:rPr lang="fr-FR" sz="1200" b="0" kern="1200" dirty="0">
                          <a:solidFill>
                            <a:schemeClr val="tx1"/>
                          </a:solidFill>
                          <a:effectLst/>
                          <a:latin typeface="+mn-lt"/>
                          <a:ea typeface="+mn-ea"/>
                          <a:cs typeface="+mn-cs"/>
                        </a:rPr>
                        <a:t>Diminution du salaire moyen : calcul sur les 25 meilleures années au lieu des 10 meilleures</a:t>
                      </a:r>
                    </a:p>
                  </a:txBody>
                  <a:tcPr marL="68580" marR="68580" marT="0" marB="0" anchor="ctr">
                    <a:solidFill>
                      <a:schemeClr val="accent1">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9" name="Tableau 8">
            <a:extLst>
              <a:ext uri="{FF2B5EF4-FFF2-40B4-BE49-F238E27FC236}">
                <a16:creationId xmlns:a16="http://schemas.microsoft.com/office/drawing/2014/main" id="{354BA000-0C80-4D9E-8442-5E02B5152E5E}"/>
              </a:ext>
            </a:extLst>
          </p:cNvPr>
          <p:cNvGraphicFramePr>
            <a:graphicFrameLocks noGrp="1"/>
          </p:cNvGraphicFramePr>
          <p:nvPr>
            <p:extLst>
              <p:ext uri="{D42A27DB-BD31-4B8C-83A1-F6EECF244321}">
                <p14:modId xmlns:p14="http://schemas.microsoft.com/office/powerpoint/2010/main" val="1078156856"/>
              </p:ext>
            </p:extLst>
          </p:nvPr>
        </p:nvGraphicFramePr>
        <p:xfrm>
          <a:off x="285876" y="3694468"/>
          <a:ext cx="5790267" cy="602447"/>
        </p:xfrm>
        <a:graphic>
          <a:graphicData uri="http://schemas.openxmlformats.org/drawingml/2006/table">
            <a:tbl>
              <a:tblPr firstRow="1" firstCol="1" bandRow="1">
                <a:tableStyleId>{5C22544A-7EE6-4342-B048-85BDC9FD1C3A}</a:tableStyleId>
              </a:tblPr>
              <a:tblGrid>
                <a:gridCol w="1115135">
                  <a:extLst>
                    <a:ext uri="{9D8B030D-6E8A-4147-A177-3AD203B41FA5}">
                      <a16:colId xmlns:a16="http://schemas.microsoft.com/office/drawing/2014/main" val="20000"/>
                    </a:ext>
                  </a:extLst>
                </a:gridCol>
                <a:gridCol w="4675132">
                  <a:extLst>
                    <a:ext uri="{9D8B030D-6E8A-4147-A177-3AD203B41FA5}">
                      <a16:colId xmlns:a16="http://schemas.microsoft.com/office/drawing/2014/main" val="20001"/>
                    </a:ext>
                  </a:extLst>
                </a:gridCol>
              </a:tblGrid>
              <a:tr h="602447">
                <a:tc>
                  <a:txBody>
                    <a:bodyPr/>
                    <a:lstStyle/>
                    <a:p>
                      <a:pPr algn="ctr">
                        <a:lnSpc>
                          <a:spcPct val="107000"/>
                        </a:lnSpc>
                        <a:spcAft>
                          <a:spcPts val="0"/>
                        </a:spcAft>
                      </a:pPr>
                      <a:r>
                        <a:rPr lang="fr-FR" sz="1200" dirty="0">
                          <a:effectLst/>
                        </a:rPr>
                        <a:t>Fillon 2003</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fr-FR" sz="1200" b="0" dirty="0">
                          <a:solidFill>
                            <a:schemeClr val="tx1"/>
                          </a:solidFill>
                          <a:effectLst/>
                        </a:rPr>
                        <a:t>Allongement progressif de la durée de cotisation jusqu’à 41,5 ans. Application de décotes</a:t>
                      </a:r>
                    </a:p>
                  </a:txBody>
                  <a:tcPr marL="68580" marR="68580" marT="0" marB="0" anchor="ctr">
                    <a:solidFill>
                      <a:schemeClr val="accent2"/>
                    </a:solidFill>
                  </a:tcPr>
                </a:tc>
                <a:extLst>
                  <a:ext uri="{0D108BD9-81ED-4DB2-BD59-A6C34878D82A}">
                    <a16:rowId xmlns:a16="http://schemas.microsoft.com/office/drawing/2014/main" val="10000"/>
                  </a:ext>
                </a:extLst>
              </a:tr>
            </a:tbl>
          </a:graphicData>
        </a:graphic>
      </p:graphicFrame>
      <p:graphicFrame>
        <p:nvGraphicFramePr>
          <p:cNvPr id="10" name="Tableau 9">
            <a:extLst>
              <a:ext uri="{FF2B5EF4-FFF2-40B4-BE49-F238E27FC236}">
                <a16:creationId xmlns:a16="http://schemas.microsoft.com/office/drawing/2014/main" id="{55A92C09-3ACA-468C-A789-88C2071B470F}"/>
              </a:ext>
            </a:extLst>
          </p:cNvPr>
          <p:cNvGraphicFramePr>
            <a:graphicFrameLocks noGrp="1"/>
          </p:cNvGraphicFramePr>
          <p:nvPr>
            <p:extLst>
              <p:ext uri="{D42A27DB-BD31-4B8C-83A1-F6EECF244321}">
                <p14:modId xmlns:p14="http://schemas.microsoft.com/office/powerpoint/2010/main" val="2423188327"/>
              </p:ext>
            </p:extLst>
          </p:nvPr>
        </p:nvGraphicFramePr>
        <p:xfrm>
          <a:off x="285877" y="4322095"/>
          <a:ext cx="5790266" cy="665429"/>
        </p:xfrm>
        <a:graphic>
          <a:graphicData uri="http://schemas.openxmlformats.org/drawingml/2006/table">
            <a:tbl>
              <a:tblPr firstRow="1" firstCol="1" bandRow="1">
                <a:tableStyleId>{5C22544A-7EE6-4342-B048-85BDC9FD1C3A}</a:tableStyleId>
              </a:tblPr>
              <a:tblGrid>
                <a:gridCol w="1115134">
                  <a:extLst>
                    <a:ext uri="{9D8B030D-6E8A-4147-A177-3AD203B41FA5}">
                      <a16:colId xmlns:a16="http://schemas.microsoft.com/office/drawing/2014/main" val="20000"/>
                    </a:ext>
                  </a:extLst>
                </a:gridCol>
                <a:gridCol w="4675132">
                  <a:extLst>
                    <a:ext uri="{9D8B030D-6E8A-4147-A177-3AD203B41FA5}">
                      <a16:colId xmlns:a16="http://schemas.microsoft.com/office/drawing/2014/main" val="20001"/>
                    </a:ext>
                  </a:extLst>
                </a:gridCol>
              </a:tblGrid>
              <a:tr h="665429">
                <a:tc>
                  <a:txBody>
                    <a:bodyPr/>
                    <a:lstStyle/>
                    <a:p>
                      <a:pPr algn="ctr">
                        <a:lnSpc>
                          <a:spcPct val="107000"/>
                        </a:lnSpc>
                        <a:spcAft>
                          <a:spcPts val="0"/>
                        </a:spcAft>
                      </a:pPr>
                      <a:r>
                        <a:rPr lang="fr-FR" sz="1200" dirty="0">
                          <a:effectLst/>
                        </a:rPr>
                        <a:t>Woerth 2010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fr-FR" sz="1200" b="0" dirty="0">
                          <a:solidFill>
                            <a:schemeClr val="tx1"/>
                          </a:solidFill>
                          <a:effectLst/>
                        </a:rPr>
                        <a:t>Age légal de départ à la retraite repoussé de 60 ans à 62 ans, voire 67 ans pour ceux n’ayant pas atteint les 41,5 annuités</a:t>
                      </a:r>
                    </a:p>
                  </a:txBody>
                  <a:tcPr marL="68580" marR="68580" marT="0" marB="0" anchor="ctr">
                    <a:solidFill>
                      <a:schemeClr val="accent1">
                        <a:lumMod val="60000"/>
                        <a:lumOff val="40000"/>
                      </a:schemeClr>
                    </a:solidFill>
                  </a:tcPr>
                </a:tc>
                <a:extLst>
                  <a:ext uri="{0D108BD9-81ED-4DB2-BD59-A6C34878D82A}">
                    <a16:rowId xmlns:a16="http://schemas.microsoft.com/office/drawing/2014/main" val="10000"/>
                  </a:ext>
                </a:extLst>
              </a:tr>
            </a:tbl>
          </a:graphicData>
        </a:graphic>
      </p:graphicFrame>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79" y="157902"/>
            <a:ext cx="672157" cy="1260000"/>
          </a:xfrm>
          <a:prstGeom prst="rect">
            <a:avLst/>
          </a:prstGeom>
        </p:spPr>
      </p:pic>
    </p:spTree>
    <p:extLst>
      <p:ext uri="{BB962C8B-B14F-4D97-AF65-F5344CB8AC3E}">
        <p14:creationId xmlns:p14="http://schemas.microsoft.com/office/powerpoint/2010/main" val="66891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69122574-7FD2-4F9F-A1DA-45BDA1F8036A}"/>
              </a:ext>
            </a:extLst>
          </p:cNvPr>
          <p:cNvSpPr txBox="1">
            <a:spLocks noChangeArrowheads="1"/>
          </p:cNvSpPr>
          <p:nvPr/>
        </p:nvSpPr>
        <p:spPr bwMode="auto">
          <a:xfrm>
            <a:off x="887161" y="350797"/>
            <a:ext cx="11018962" cy="807762"/>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800" b="1" i="1" u="none" strike="noStrike" cap="none" normalizeH="0" baseline="0" dirty="0">
                <a:ln>
                  <a:noFill/>
                </a:ln>
                <a:solidFill>
                  <a:srgbClr val="CC0000"/>
                </a:solidFill>
                <a:effectLst/>
                <a:latin typeface="Gill Sans MT" panose="020B0502020104020203" pitchFamily="34" charset="0"/>
              </a:rPr>
              <a:t>… mais qui cette fois vise toutes les retraites</a:t>
            </a:r>
            <a:endParaRPr kumimoji="0" lang="fr-FR" altLang="fr-FR" sz="3800" b="0" i="0" u="none" strike="noStrike" cap="none" normalizeH="0" baseline="0" dirty="0">
              <a:ln>
                <a:noFill/>
              </a:ln>
              <a:solidFill>
                <a:schemeClr val="tx1"/>
              </a:solidFill>
              <a:effectLst/>
              <a:latin typeface="Arial" panose="020B0604020202020204" pitchFamily="34" charset="0"/>
            </a:endParaRPr>
          </a:p>
        </p:txBody>
      </p:sp>
      <p:sp>
        <p:nvSpPr>
          <p:cNvPr id="15" name="ZoneTexte 14">
            <a:extLst>
              <a:ext uri="{FF2B5EF4-FFF2-40B4-BE49-F238E27FC236}">
                <a16:creationId xmlns:a16="http://schemas.microsoft.com/office/drawing/2014/main" id="{A0F672DF-50B1-4A3E-8DCA-943847559231}"/>
              </a:ext>
            </a:extLst>
          </p:cNvPr>
          <p:cNvSpPr txBox="1"/>
          <p:nvPr/>
        </p:nvSpPr>
        <p:spPr>
          <a:xfrm>
            <a:off x="787049" y="2232033"/>
            <a:ext cx="10617902" cy="3477875"/>
          </a:xfrm>
          <a:prstGeom prst="rect">
            <a:avLst/>
          </a:prstGeom>
          <a:noFill/>
        </p:spPr>
        <p:txBody>
          <a:bodyPr wrap="square" rtlCol="0">
            <a:spAutoFit/>
          </a:bodyPr>
          <a:lstStyle/>
          <a:p>
            <a:pPr algn="ctr"/>
            <a:r>
              <a:rPr lang="fr-FR" sz="2000" b="1" dirty="0"/>
              <a:t>La réforme Macron – Delevoye est encore pire : </a:t>
            </a:r>
          </a:p>
          <a:p>
            <a:pPr algn="ctr"/>
            <a:endParaRPr lang="fr-FR" sz="2000" b="1" dirty="0"/>
          </a:p>
          <a:p>
            <a:pPr algn="ctr"/>
            <a:r>
              <a:rPr lang="fr-FR" sz="2000" b="1" dirty="0"/>
              <a:t>elle supprimerait de fait le système de retraite par répartition (les actifs paient pour les retraités) </a:t>
            </a:r>
          </a:p>
          <a:p>
            <a:pPr algn="ctr"/>
            <a:endParaRPr lang="fr-FR" sz="2000" b="1" dirty="0"/>
          </a:p>
          <a:p>
            <a:pPr algn="ctr"/>
            <a:r>
              <a:rPr lang="fr-FR" sz="2000" b="1" dirty="0"/>
              <a:t>elle prétend que chacun devra constituer sa propre retraite</a:t>
            </a:r>
          </a:p>
          <a:p>
            <a:pPr algn="ctr"/>
            <a:endParaRPr lang="fr-FR" sz="2000" b="1" dirty="0"/>
          </a:p>
          <a:p>
            <a:pPr algn="ctr"/>
            <a:r>
              <a:rPr lang="fr-FR" sz="2000" b="1" dirty="0"/>
              <a:t>elle veut imposer une « règle d’or » (une part du PIB à ne pas dépasser pour les retraites)</a:t>
            </a:r>
          </a:p>
          <a:p>
            <a:pPr algn="ctr"/>
            <a:endParaRPr lang="fr-FR" sz="2000" b="1" dirty="0"/>
          </a:p>
          <a:p>
            <a:pPr algn="ctr"/>
            <a:r>
              <a:rPr lang="fr-FR" sz="2000" b="1" dirty="0"/>
              <a:t>elle veut imposer un système par points</a:t>
            </a:r>
          </a:p>
          <a:p>
            <a:pPr algn="ctr"/>
            <a:endParaRPr lang="fr-FR" sz="2000" b="1" dirty="0"/>
          </a:p>
          <a:p>
            <a:pPr algn="ctr"/>
            <a:r>
              <a:rPr lang="fr-FR" sz="2000" b="1" dirty="0"/>
              <a:t>elle aboutirait à un nouveau recul de l’âge de départ et à une baisse des pensions</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79" y="157902"/>
            <a:ext cx="672157" cy="1260000"/>
          </a:xfrm>
          <a:prstGeom prst="rect">
            <a:avLst/>
          </a:prstGeom>
        </p:spPr>
      </p:pic>
    </p:spTree>
    <p:extLst>
      <p:ext uri="{BB962C8B-B14F-4D97-AF65-F5344CB8AC3E}">
        <p14:creationId xmlns:p14="http://schemas.microsoft.com/office/powerpoint/2010/main" val="5869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69122574-7FD2-4F9F-A1DA-45BDA1F8036A}"/>
              </a:ext>
            </a:extLst>
          </p:cNvPr>
          <p:cNvSpPr txBox="1">
            <a:spLocks noChangeArrowheads="1"/>
          </p:cNvSpPr>
          <p:nvPr/>
        </p:nvSpPr>
        <p:spPr bwMode="auto">
          <a:xfrm>
            <a:off x="887161" y="350797"/>
            <a:ext cx="11018962" cy="67449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800" b="1" i="1" u="none" strike="noStrike" cap="none" normalizeH="0" baseline="0" dirty="0">
                <a:ln>
                  <a:noFill/>
                </a:ln>
                <a:solidFill>
                  <a:srgbClr val="CC0000"/>
                </a:solidFill>
                <a:effectLst/>
                <a:latin typeface="Gill Sans MT" panose="020B0502020104020203" pitchFamily="34" charset="0"/>
              </a:rPr>
              <a:t>La « règle d’or »… une attaque en rè</a:t>
            </a:r>
            <a:r>
              <a:rPr lang="fr-FR" altLang="fr-FR" sz="3800" b="1" i="1" dirty="0">
                <a:solidFill>
                  <a:srgbClr val="CC0000"/>
                </a:solidFill>
                <a:latin typeface="Gill Sans MT" panose="020B0502020104020203" pitchFamily="34" charset="0"/>
              </a:rPr>
              <a:t>gle</a:t>
            </a:r>
            <a:endParaRPr kumimoji="0" lang="fr-FR" altLang="fr-FR" sz="3800" b="0" i="0" u="none" strike="noStrike" cap="none" normalizeH="0" baseline="0" dirty="0">
              <a:ln>
                <a:noFill/>
              </a:ln>
              <a:solidFill>
                <a:schemeClr val="tx1"/>
              </a:solidFill>
              <a:effectLst/>
              <a:latin typeface="Arial" panose="020B0604020202020204" pitchFamily="34" charset="0"/>
            </a:endParaRPr>
          </a:p>
        </p:txBody>
      </p:sp>
      <p:sp>
        <p:nvSpPr>
          <p:cNvPr id="15" name="ZoneTexte 14">
            <a:extLst>
              <a:ext uri="{FF2B5EF4-FFF2-40B4-BE49-F238E27FC236}">
                <a16:creationId xmlns:a16="http://schemas.microsoft.com/office/drawing/2014/main" id="{A0F672DF-50B1-4A3E-8DCA-943847559231}"/>
              </a:ext>
            </a:extLst>
          </p:cNvPr>
          <p:cNvSpPr txBox="1"/>
          <p:nvPr/>
        </p:nvSpPr>
        <p:spPr>
          <a:xfrm>
            <a:off x="363968" y="1317634"/>
            <a:ext cx="5732032" cy="5324535"/>
          </a:xfrm>
          <a:prstGeom prst="rect">
            <a:avLst/>
          </a:prstGeom>
          <a:noFill/>
        </p:spPr>
        <p:txBody>
          <a:bodyPr wrap="square" rtlCol="0">
            <a:spAutoFit/>
          </a:bodyPr>
          <a:lstStyle/>
          <a:p>
            <a:r>
              <a:rPr lang="fr-FR" sz="1600" b="1" dirty="0"/>
              <a:t>La « règle d’or » selon Delevoye-Macron, c’est que la loi fixerait une part du PIB indépassable pour financer les retraites : 14%.</a:t>
            </a:r>
          </a:p>
          <a:p>
            <a:pPr algn="ctr"/>
            <a:endParaRPr lang="fr-FR" sz="1600" b="1" dirty="0"/>
          </a:p>
          <a:p>
            <a:r>
              <a:rPr lang="fr-FR" sz="1600" b="1" dirty="0"/>
              <a:t>Conséquences : </a:t>
            </a:r>
          </a:p>
          <a:p>
            <a:endParaRPr lang="fr-FR" sz="1600" b="1" dirty="0"/>
          </a:p>
          <a:p>
            <a:r>
              <a:rPr lang="fr-FR" sz="1600" b="1" dirty="0"/>
              <a:t>Si le </a:t>
            </a:r>
            <a:r>
              <a:rPr lang="fr-FR" sz="1600" b="1" dirty="0">
                <a:solidFill>
                  <a:srgbClr val="7030A0"/>
                </a:solidFill>
              </a:rPr>
              <a:t>PIB</a:t>
            </a:r>
            <a:r>
              <a:rPr lang="fr-FR" sz="1600" b="1" dirty="0"/>
              <a:t> </a:t>
            </a:r>
            <a:r>
              <a:rPr lang="fr-FR" sz="1600" b="1" dirty="0">
                <a:solidFill>
                  <a:srgbClr val="7030A0"/>
                </a:solidFill>
              </a:rPr>
              <a:t>augmente</a:t>
            </a:r>
            <a:r>
              <a:rPr lang="fr-FR" sz="1600" b="1" dirty="0"/>
              <a:t> moins vite que le nombre de retraités, l’enveloppe des retraites ne progresse pas assez </a:t>
            </a:r>
            <a:br>
              <a:rPr lang="fr-FR" sz="1600" b="1" dirty="0"/>
            </a:br>
            <a:r>
              <a:rPr lang="fr-FR" sz="1600" b="1" dirty="0"/>
              <a:t>et </a:t>
            </a:r>
            <a:r>
              <a:rPr lang="fr-FR" sz="1600" b="1" dirty="0">
                <a:solidFill>
                  <a:srgbClr val="FF0000"/>
                </a:solidFill>
              </a:rPr>
              <a:t>les pensions diminuent</a:t>
            </a:r>
            <a:r>
              <a:rPr lang="fr-FR" sz="1600" b="1" dirty="0"/>
              <a:t>. </a:t>
            </a:r>
          </a:p>
          <a:p>
            <a:endParaRPr lang="fr-FR" sz="1600" b="1" dirty="0"/>
          </a:p>
          <a:p>
            <a:r>
              <a:rPr lang="fr-FR" sz="1600" b="1" dirty="0"/>
              <a:t>Si le </a:t>
            </a:r>
            <a:r>
              <a:rPr lang="fr-FR" sz="1600" b="1" dirty="0">
                <a:solidFill>
                  <a:srgbClr val="7030A0"/>
                </a:solidFill>
              </a:rPr>
              <a:t>PIB</a:t>
            </a:r>
            <a:r>
              <a:rPr lang="fr-FR" sz="1600" b="1" dirty="0"/>
              <a:t> </a:t>
            </a:r>
            <a:r>
              <a:rPr lang="fr-FR" sz="1600" b="1" dirty="0">
                <a:solidFill>
                  <a:srgbClr val="7030A0"/>
                </a:solidFill>
              </a:rPr>
              <a:t>stagne</a:t>
            </a:r>
            <a:r>
              <a:rPr lang="fr-FR" sz="1600" b="1" dirty="0"/>
              <a:t> alors que le nombre de retraités augmente, l’enveloppe des retraites stagne aussi et </a:t>
            </a:r>
            <a:r>
              <a:rPr lang="fr-FR" sz="1600" b="1" dirty="0">
                <a:solidFill>
                  <a:srgbClr val="FF0000"/>
                </a:solidFill>
              </a:rPr>
              <a:t>les pensions diminuent</a:t>
            </a:r>
            <a:r>
              <a:rPr lang="fr-FR" sz="1600" b="1" dirty="0"/>
              <a:t>.</a:t>
            </a:r>
          </a:p>
          <a:p>
            <a:endParaRPr lang="fr-FR" sz="1600" b="1" dirty="0"/>
          </a:p>
          <a:p>
            <a:r>
              <a:rPr lang="fr-FR" sz="1600" b="1" dirty="0"/>
              <a:t>Si l’économie entre en récession et que le </a:t>
            </a:r>
            <a:r>
              <a:rPr lang="fr-FR" sz="1600" b="1" dirty="0">
                <a:solidFill>
                  <a:srgbClr val="7030A0"/>
                </a:solidFill>
              </a:rPr>
              <a:t>PIB diminue</a:t>
            </a:r>
            <a:r>
              <a:rPr lang="fr-FR" sz="1600" b="1" dirty="0"/>
              <a:t>, l’enveloppe des retraites diminue </a:t>
            </a:r>
            <a:br>
              <a:rPr lang="fr-FR" sz="1600" b="1" dirty="0"/>
            </a:br>
            <a:r>
              <a:rPr lang="fr-FR" sz="1600" b="1" dirty="0"/>
              <a:t>et </a:t>
            </a:r>
            <a:r>
              <a:rPr lang="fr-FR" sz="1600" b="1" dirty="0">
                <a:solidFill>
                  <a:srgbClr val="FF0000"/>
                </a:solidFill>
              </a:rPr>
              <a:t>les pensions diminuent encore plus brutalement</a:t>
            </a:r>
            <a:r>
              <a:rPr lang="fr-FR" sz="1600" b="1" dirty="0"/>
              <a:t>.</a:t>
            </a:r>
          </a:p>
          <a:p>
            <a:pPr algn="ctr"/>
            <a:endParaRPr lang="fr-FR" sz="1600" b="1" dirty="0">
              <a:solidFill>
                <a:srgbClr val="FF0000"/>
              </a:solidFill>
            </a:endParaRPr>
          </a:p>
          <a:p>
            <a:pPr algn="ctr"/>
            <a:r>
              <a:rPr lang="fr-FR" sz="1600" b="1" dirty="0">
                <a:solidFill>
                  <a:srgbClr val="FF0000"/>
                </a:solidFill>
              </a:rPr>
              <a:t>Et cela touchera tous les retraités </a:t>
            </a:r>
            <a:br>
              <a:rPr lang="fr-FR" sz="1600" b="1" dirty="0">
                <a:solidFill>
                  <a:srgbClr val="FF0000"/>
                </a:solidFill>
              </a:rPr>
            </a:br>
            <a:r>
              <a:rPr lang="fr-FR" sz="1600" b="1" dirty="0">
                <a:solidFill>
                  <a:srgbClr val="FF0000"/>
                </a:solidFill>
              </a:rPr>
              <a:t>y compris ceux qui sont déjà partis à la retraite </a:t>
            </a:r>
            <a:br>
              <a:rPr lang="fr-FR" sz="1600" b="1" dirty="0">
                <a:solidFill>
                  <a:srgbClr val="FF0000"/>
                </a:solidFill>
              </a:rPr>
            </a:br>
            <a:r>
              <a:rPr lang="fr-FR" sz="1600" b="1" dirty="0">
                <a:solidFill>
                  <a:srgbClr val="FF0000"/>
                </a:solidFill>
              </a:rPr>
              <a:t>et ceux qui vont partir bientôt… </a:t>
            </a:r>
          </a:p>
          <a:p>
            <a:pPr algn="ctr"/>
            <a:r>
              <a:rPr lang="fr-FR" sz="1600" b="1" dirty="0">
                <a:solidFill>
                  <a:srgbClr val="FF0000"/>
                </a:solidFill>
              </a:rPr>
              <a:t>la « règle d’or » s’imposerait à tous !</a:t>
            </a:r>
          </a:p>
          <a:p>
            <a:pPr algn="ctr"/>
            <a:endParaRPr lang="fr-FR" sz="2000" b="1" dirty="0"/>
          </a:p>
        </p:txBody>
      </p:sp>
      <p:pic>
        <p:nvPicPr>
          <p:cNvPr id="2" name="Image 1">
            <a:extLst>
              <a:ext uri="{FF2B5EF4-FFF2-40B4-BE49-F238E27FC236}">
                <a16:creationId xmlns:a16="http://schemas.microsoft.com/office/drawing/2014/main" id="{09EF057B-18A7-4B58-A24E-8A2D82F6A310}"/>
              </a:ext>
            </a:extLst>
          </p:cNvPr>
          <p:cNvPicPr>
            <a:picLocks noChangeAspect="1"/>
          </p:cNvPicPr>
          <p:nvPr/>
        </p:nvPicPr>
        <p:blipFill>
          <a:blip r:embed="rId2"/>
          <a:stretch>
            <a:fillRect/>
          </a:stretch>
        </p:blipFill>
        <p:spPr>
          <a:xfrm>
            <a:off x="6096000" y="1489312"/>
            <a:ext cx="5940676" cy="4343400"/>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79" y="157902"/>
            <a:ext cx="672157" cy="1260000"/>
          </a:xfrm>
          <a:prstGeom prst="rect">
            <a:avLst/>
          </a:prstGeom>
        </p:spPr>
      </p:pic>
    </p:spTree>
    <p:extLst>
      <p:ext uri="{BB962C8B-B14F-4D97-AF65-F5344CB8AC3E}">
        <p14:creationId xmlns:p14="http://schemas.microsoft.com/office/powerpoint/2010/main" val="71899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69122574-7FD2-4F9F-A1DA-45BDA1F8036A}"/>
              </a:ext>
            </a:extLst>
          </p:cNvPr>
          <p:cNvSpPr txBox="1">
            <a:spLocks noChangeArrowheads="1"/>
          </p:cNvSpPr>
          <p:nvPr/>
        </p:nvSpPr>
        <p:spPr bwMode="auto">
          <a:xfrm>
            <a:off x="887161" y="350797"/>
            <a:ext cx="11018962" cy="67449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800" b="1" i="1" u="none" strike="noStrike" cap="none" normalizeH="0" baseline="0" dirty="0">
                <a:ln>
                  <a:noFill/>
                </a:ln>
                <a:solidFill>
                  <a:srgbClr val="CC0000"/>
                </a:solidFill>
                <a:effectLst/>
                <a:latin typeface="Gill Sans MT" panose="020B0502020104020203" pitchFamily="34" charset="0"/>
              </a:rPr>
              <a:t>Le système par points… tous perdants !</a:t>
            </a:r>
            <a:endParaRPr kumimoji="0" lang="fr-FR" altLang="fr-FR" sz="3800" b="0" i="0" u="none" strike="noStrike" cap="none" normalizeH="0" baseline="0" dirty="0">
              <a:ln>
                <a:noFill/>
              </a:ln>
              <a:solidFill>
                <a:schemeClr val="tx1"/>
              </a:solidFill>
              <a:effectLst/>
              <a:latin typeface="Arial" panose="020B0604020202020204" pitchFamily="34" charset="0"/>
            </a:endParaRPr>
          </a:p>
        </p:txBody>
      </p:sp>
      <p:sp>
        <p:nvSpPr>
          <p:cNvPr id="15" name="ZoneTexte 14">
            <a:extLst>
              <a:ext uri="{FF2B5EF4-FFF2-40B4-BE49-F238E27FC236}">
                <a16:creationId xmlns:a16="http://schemas.microsoft.com/office/drawing/2014/main" id="{A0F672DF-50B1-4A3E-8DCA-943847559231}"/>
              </a:ext>
            </a:extLst>
          </p:cNvPr>
          <p:cNvSpPr txBox="1"/>
          <p:nvPr/>
        </p:nvSpPr>
        <p:spPr>
          <a:xfrm>
            <a:off x="6055445" y="1398112"/>
            <a:ext cx="5732032" cy="5109091"/>
          </a:xfrm>
          <a:prstGeom prst="rect">
            <a:avLst/>
          </a:prstGeom>
          <a:noFill/>
        </p:spPr>
        <p:txBody>
          <a:bodyPr wrap="square" rtlCol="0">
            <a:spAutoFit/>
          </a:bodyPr>
          <a:lstStyle/>
          <a:p>
            <a:r>
              <a:rPr lang="fr-FR" b="1" dirty="0"/>
              <a:t>Le système par points pour calculer le montant des pensions imposerait un recul à tous les salariés :</a:t>
            </a:r>
          </a:p>
          <a:p>
            <a:endParaRPr lang="fr-FR" b="1" dirty="0"/>
          </a:p>
          <a:p>
            <a:pPr marL="285750" indent="-285750">
              <a:buFontTx/>
              <a:buChar char="-"/>
            </a:pPr>
            <a:r>
              <a:rPr lang="fr-FR" b="1" dirty="0"/>
              <a:t>Le cumul des points se ferait sur l’ensemble de la carrière à la place d’un pourcentage sur les 25 meilleures années. Tout le monde y perd.</a:t>
            </a:r>
          </a:p>
          <a:p>
            <a:endParaRPr lang="fr-FR" b="1" dirty="0"/>
          </a:p>
          <a:p>
            <a:pPr marL="285750" indent="-285750">
              <a:buFontTx/>
              <a:buChar char="-"/>
            </a:pPr>
            <a:r>
              <a:rPr lang="fr-FR" b="1" dirty="0"/>
              <a:t>Les points n’auraient pas une valeur fixe : personne ne pourra savoir à l’avance quel sera le montant de sa pension.</a:t>
            </a:r>
          </a:p>
          <a:p>
            <a:pPr marL="285750" indent="-285750">
              <a:buFontTx/>
              <a:buChar char="-"/>
            </a:pPr>
            <a:endParaRPr lang="fr-FR" b="1" dirty="0"/>
          </a:p>
          <a:p>
            <a:pPr marL="285750" indent="-285750">
              <a:buFontTx/>
              <a:buChar char="-"/>
            </a:pPr>
            <a:r>
              <a:rPr lang="fr-FR" b="1" dirty="0"/>
              <a:t>Si un gouvernement décide de baisser la valeur du point, ce sont toutes les pensions qui diminuent.</a:t>
            </a:r>
          </a:p>
          <a:p>
            <a:endParaRPr lang="fr-FR" b="1" dirty="0"/>
          </a:p>
          <a:p>
            <a:pPr marL="285750" indent="-285750">
              <a:buFontTx/>
              <a:buChar char="-"/>
            </a:pPr>
            <a:r>
              <a:rPr lang="fr-FR" b="1" dirty="0"/>
              <a:t>Les retraités actuels ou à venir seraient progressivement intégrés à ce système, ils seront touchés aussi par l’instabilité de la valeur du point.</a:t>
            </a:r>
          </a:p>
          <a:p>
            <a:endParaRPr lang="fr-FR" sz="2000" b="1" dirty="0"/>
          </a:p>
        </p:txBody>
      </p:sp>
      <p:pic>
        <p:nvPicPr>
          <p:cNvPr id="6" name="Image 5">
            <a:extLst>
              <a:ext uri="{FF2B5EF4-FFF2-40B4-BE49-F238E27FC236}">
                <a16:creationId xmlns:a16="http://schemas.microsoft.com/office/drawing/2014/main" id="{DF25B37F-3BDB-4917-BFEA-633E7272098C}"/>
              </a:ext>
            </a:extLst>
          </p:cNvPr>
          <p:cNvPicPr>
            <a:picLocks noChangeAspect="1"/>
          </p:cNvPicPr>
          <p:nvPr/>
        </p:nvPicPr>
        <p:blipFill>
          <a:blip r:embed="rId2"/>
          <a:stretch>
            <a:fillRect/>
          </a:stretch>
        </p:blipFill>
        <p:spPr>
          <a:xfrm>
            <a:off x="213839" y="1235746"/>
            <a:ext cx="5821683" cy="5279978"/>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79" y="157902"/>
            <a:ext cx="672157" cy="1260000"/>
          </a:xfrm>
          <a:prstGeom prst="rect">
            <a:avLst/>
          </a:prstGeom>
        </p:spPr>
      </p:pic>
    </p:spTree>
    <p:extLst>
      <p:ext uri="{BB962C8B-B14F-4D97-AF65-F5344CB8AC3E}">
        <p14:creationId xmlns:p14="http://schemas.microsoft.com/office/powerpoint/2010/main" val="280950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a:extLst>
              <a:ext uri="{FF2B5EF4-FFF2-40B4-BE49-F238E27FC236}">
                <a16:creationId xmlns:a16="http://schemas.microsoft.com/office/drawing/2014/main" id="{F01BCB74-EC9E-4259-A29F-2CBC8EAF74D2}"/>
              </a:ext>
            </a:extLst>
          </p:cNvPr>
          <p:cNvSpPr txBox="1">
            <a:spLocks noChangeArrowheads="1"/>
          </p:cNvSpPr>
          <p:nvPr/>
        </p:nvSpPr>
        <p:spPr bwMode="auto">
          <a:xfrm>
            <a:off x="1050877" y="350797"/>
            <a:ext cx="10855245" cy="683194"/>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3800" b="1" i="1" u="none" strike="noStrike" cap="none" normalizeH="0" baseline="0" dirty="0">
                <a:ln>
                  <a:noFill/>
                </a:ln>
                <a:solidFill>
                  <a:srgbClr val="CC0000"/>
                </a:solidFill>
                <a:effectLst/>
                <a:latin typeface="Gill Sans MT" panose="020B0502020104020203" pitchFamily="34" charset="0"/>
              </a:rPr>
              <a:t>Quelques cas concrets… </a:t>
            </a:r>
            <a:endParaRPr kumimoji="0" lang="fr-FR" altLang="fr-FR" sz="3800" b="0" i="0" u="none" strike="noStrike" cap="none" normalizeH="0" baseline="0" dirty="0">
              <a:ln>
                <a:noFill/>
              </a:ln>
              <a:solidFill>
                <a:schemeClr val="tx1"/>
              </a:solidFill>
              <a:effectLst/>
              <a:latin typeface="Arial" panose="020B0604020202020204" pitchFamily="34" charset="0"/>
            </a:endParaRPr>
          </a:p>
        </p:txBody>
      </p:sp>
      <p:graphicFrame>
        <p:nvGraphicFramePr>
          <p:cNvPr id="3" name="Tableau 2">
            <a:extLst>
              <a:ext uri="{FF2B5EF4-FFF2-40B4-BE49-F238E27FC236}">
                <a16:creationId xmlns:a16="http://schemas.microsoft.com/office/drawing/2014/main" id="{F00C1063-C2E6-4765-A5E5-FB05372C2644}"/>
              </a:ext>
            </a:extLst>
          </p:cNvPr>
          <p:cNvGraphicFramePr>
            <a:graphicFrameLocks noGrp="1"/>
          </p:cNvGraphicFramePr>
          <p:nvPr>
            <p:extLst>
              <p:ext uri="{D42A27DB-BD31-4B8C-83A1-F6EECF244321}">
                <p14:modId xmlns:p14="http://schemas.microsoft.com/office/powerpoint/2010/main" val="41239505"/>
              </p:ext>
            </p:extLst>
          </p:nvPr>
        </p:nvGraphicFramePr>
        <p:xfrm>
          <a:off x="1050877" y="1033991"/>
          <a:ext cx="10359244" cy="5473214"/>
        </p:xfrm>
        <a:graphic>
          <a:graphicData uri="http://schemas.openxmlformats.org/drawingml/2006/table">
            <a:tbl>
              <a:tblPr/>
              <a:tblGrid>
                <a:gridCol w="2998374">
                  <a:extLst>
                    <a:ext uri="{9D8B030D-6E8A-4147-A177-3AD203B41FA5}">
                      <a16:colId xmlns:a16="http://schemas.microsoft.com/office/drawing/2014/main" val="106899586"/>
                    </a:ext>
                  </a:extLst>
                </a:gridCol>
                <a:gridCol w="1202050">
                  <a:extLst>
                    <a:ext uri="{9D8B030D-6E8A-4147-A177-3AD203B41FA5}">
                      <a16:colId xmlns:a16="http://schemas.microsoft.com/office/drawing/2014/main" val="350650048"/>
                    </a:ext>
                  </a:extLst>
                </a:gridCol>
                <a:gridCol w="1242568">
                  <a:extLst>
                    <a:ext uri="{9D8B030D-6E8A-4147-A177-3AD203B41FA5}">
                      <a16:colId xmlns:a16="http://schemas.microsoft.com/office/drawing/2014/main" val="252722158"/>
                    </a:ext>
                  </a:extLst>
                </a:gridCol>
                <a:gridCol w="1256075">
                  <a:extLst>
                    <a:ext uri="{9D8B030D-6E8A-4147-A177-3AD203B41FA5}">
                      <a16:colId xmlns:a16="http://schemas.microsoft.com/office/drawing/2014/main" val="1807694209"/>
                    </a:ext>
                  </a:extLst>
                </a:gridCol>
                <a:gridCol w="1364126">
                  <a:extLst>
                    <a:ext uri="{9D8B030D-6E8A-4147-A177-3AD203B41FA5}">
                      <a16:colId xmlns:a16="http://schemas.microsoft.com/office/drawing/2014/main" val="3504695045"/>
                    </a:ext>
                  </a:extLst>
                </a:gridCol>
                <a:gridCol w="1188545">
                  <a:extLst>
                    <a:ext uri="{9D8B030D-6E8A-4147-A177-3AD203B41FA5}">
                      <a16:colId xmlns:a16="http://schemas.microsoft.com/office/drawing/2014/main" val="3690849588"/>
                    </a:ext>
                  </a:extLst>
                </a:gridCol>
                <a:gridCol w="1107506">
                  <a:extLst>
                    <a:ext uri="{9D8B030D-6E8A-4147-A177-3AD203B41FA5}">
                      <a16:colId xmlns:a16="http://schemas.microsoft.com/office/drawing/2014/main" val="786744822"/>
                    </a:ext>
                  </a:extLst>
                </a:gridCol>
              </a:tblGrid>
              <a:tr h="1163179">
                <a:tc>
                  <a:txBody>
                    <a:bodyPr/>
                    <a:lstStyle/>
                    <a:p>
                      <a:pPr algn="ctr" rtl="0">
                        <a:lnSpc>
                          <a:spcPct val="120000"/>
                        </a:lnSpc>
                      </a:pPr>
                      <a:r>
                        <a:rPr lang="fr-FR" b="1" i="1" dirty="0">
                          <a:solidFill>
                            <a:srgbClr val="00000A"/>
                          </a:solidFill>
                          <a:effectLst/>
                          <a:latin typeface="Arial, sans-serif"/>
                        </a:rPr>
                        <a:t>ADJAENES et ATRF</a:t>
                      </a:r>
                      <a:br>
                        <a:rPr lang="fr-FR" b="1" i="1" dirty="0">
                          <a:solidFill>
                            <a:srgbClr val="00000A"/>
                          </a:solidFill>
                          <a:effectLst/>
                          <a:latin typeface="Arial, sans-serif"/>
                        </a:rPr>
                      </a:br>
                      <a:r>
                        <a:rPr lang="fr-FR" sz="1000" b="1" i="1" dirty="0">
                          <a:solidFill>
                            <a:srgbClr val="00000A"/>
                          </a:solidFill>
                          <a:effectLst/>
                          <a:latin typeface="Arial, sans-serif"/>
                        </a:rPr>
                        <a:t>catégorie C</a:t>
                      </a:r>
                      <a:endParaRPr lang="fr-FR" dirty="0">
                        <a:solidFill>
                          <a:srgbClr val="00000A"/>
                        </a:solidFill>
                        <a:effectLst/>
                      </a:endParaRPr>
                    </a:p>
                  </a:txBody>
                  <a:tcPr marL="45720" marR="45720" anchor="ctr">
                    <a:lnL>
                      <a:noFill/>
                    </a:lnL>
                    <a:lnR>
                      <a:noFill/>
                    </a:lnR>
                    <a:lnT>
                      <a:noFill/>
                    </a:lnT>
                    <a:lnB>
                      <a:noFill/>
                    </a:lnB>
                    <a:solidFill>
                      <a:srgbClr val="FDE9D9"/>
                    </a:solidFill>
                  </a:tcPr>
                </a:tc>
                <a:tc gridSpan="6">
                  <a:txBody>
                    <a:bodyPr/>
                    <a:lstStyle/>
                    <a:p>
                      <a:pPr algn="ctr" rtl="0">
                        <a:lnSpc>
                          <a:spcPct val="120000"/>
                        </a:lnSpc>
                      </a:pPr>
                      <a:r>
                        <a:rPr lang="fr-FR" sz="1000" b="1">
                          <a:solidFill>
                            <a:srgbClr val="00000A"/>
                          </a:solidFill>
                          <a:effectLst/>
                          <a:latin typeface="Arial, sans-serif"/>
                        </a:rPr>
                        <a:t>Pour une carrière commençant à 22 ans, </a:t>
                      </a:r>
                      <a:br>
                        <a:rPr lang="fr-FR" sz="1000" b="1">
                          <a:solidFill>
                            <a:srgbClr val="00000A"/>
                          </a:solidFill>
                          <a:effectLst/>
                          <a:latin typeface="Arial, sans-serif"/>
                        </a:rPr>
                      </a:br>
                      <a:r>
                        <a:rPr lang="fr-FR" sz="1000" b="1">
                          <a:solidFill>
                            <a:srgbClr val="00000A"/>
                          </a:solidFill>
                          <a:effectLst/>
                          <a:latin typeface="Arial, sans-serif"/>
                        </a:rPr>
                        <a:t>un passage au 2ème grade à 39 ans, et au 3ème grade à 55 ans</a:t>
                      </a:r>
                      <a:endParaRPr lang="fr-FR">
                        <a:solidFill>
                          <a:srgbClr val="00000A"/>
                        </a:solidFill>
                        <a:effectLst/>
                      </a:endParaRPr>
                    </a:p>
                  </a:txBody>
                  <a:tcPr marL="45720" marR="45720"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730450770"/>
                  </a:ext>
                </a:extLst>
              </a:tr>
              <a:tr h="330318">
                <a:tc>
                  <a:txBody>
                    <a:bodyPr/>
                    <a:lstStyle/>
                    <a:p>
                      <a:pPr rtl="0">
                        <a:lnSpc>
                          <a:spcPct val="120000"/>
                        </a:lnSpc>
                      </a:pPr>
                      <a:r>
                        <a:rPr lang="fr-FR" sz="1000">
                          <a:solidFill>
                            <a:srgbClr val="00000A"/>
                          </a:solidFill>
                          <a:effectLst/>
                          <a:latin typeface="Arial, sans-serif"/>
                        </a:rPr>
                        <a:t>Age de départ en retraite</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b="1">
                          <a:solidFill>
                            <a:srgbClr val="00000A"/>
                          </a:solidFill>
                          <a:effectLst/>
                          <a:latin typeface="Arial, sans-serif"/>
                        </a:rPr>
                        <a:t>62 ans</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b="1">
                          <a:solidFill>
                            <a:srgbClr val="00000A"/>
                          </a:solidFill>
                          <a:effectLst/>
                          <a:latin typeface="Arial, sans-serif"/>
                        </a:rPr>
                        <a:t>63 ans</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b="1">
                          <a:solidFill>
                            <a:srgbClr val="00000A"/>
                          </a:solidFill>
                          <a:effectLst/>
                          <a:latin typeface="Arial, sans-serif"/>
                        </a:rPr>
                        <a:t>64 ans</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b="1">
                          <a:solidFill>
                            <a:srgbClr val="00000A"/>
                          </a:solidFill>
                          <a:effectLst/>
                          <a:latin typeface="Arial, sans-serif"/>
                        </a:rPr>
                        <a:t>65 ans</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b="1">
                          <a:solidFill>
                            <a:srgbClr val="00000A"/>
                          </a:solidFill>
                          <a:effectLst/>
                          <a:latin typeface="Arial, sans-serif"/>
                        </a:rPr>
                        <a:t>66 ans</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b="1">
                          <a:solidFill>
                            <a:srgbClr val="00000A"/>
                          </a:solidFill>
                          <a:effectLst/>
                          <a:latin typeface="Arial, sans-serif"/>
                        </a:rPr>
                        <a:t>67 ans</a:t>
                      </a:r>
                      <a:endParaRPr lang="fr-FR">
                        <a:solidFill>
                          <a:srgbClr val="00000A"/>
                        </a:solidFill>
                        <a:effectLst/>
                      </a:endParaRPr>
                    </a:p>
                  </a:txBody>
                  <a:tcPr marL="45720" marR="45720" anchor="ctr">
                    <a:lnL>
                      <a:noFill/>
                    </a:lnL>
                    <a:lnR>
                      <a:noFill/>
                    </a:lnR>
                    <a:lnT>
                      <a:noFill/>
                    </a:lnT>
                    <a:lnB>
                      <a:noFill/>
                    </a:lnB>
                  </a:tcPr>
                </a:tc>
                <a:extLst>
                  <a:ext uri="{0D108BD9-81ED-4DB2-BD59-A6C34878D82A}">
                    <a16:rowId xmlns:a16="http://schemas.microsoft.com/office/drawing/2014/main" val="4004358243"/>
                  </a:ext>
                </a:extLst>
              </a:tr>
              <a:tr h="330318">
                <a:tc>
                  <a:txBody>
                    <a:bodyPr/>
                    <a:lstStyle/>
                    <a:p>
                      <a:pPr rtl="0">
                        <a:lnSpc>
                          <a:spcPct val="120000"/>
                        </a:lnSpc>
                      </a:pPr>
                      <a:r>
                        <a:rPr lang="fr-FR" sz="1000">
                          <a:solidFill>
                            <a:srgbClr val="00000A"/>
                          </a:solidFill>
                          <a:effectLst/>
                          <a:latin typeface="Arial, sans-serif"/>
                        </a:rPr>
                        <a:t>pension nette aujourd'hui</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a:solidFill>
                            <a:srgbClr val="00000A"/>
                          </a:solidFill>
                          <a:effectLst/>
                          <a:latin typeface="Arial, sans-serif"/>
                        </a:rPr>
                        <a:t>1 196 €</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a:solidFill>
                            <a:srgbClr val="00000A"/>
                          </a:solidFill>
                          <a:effectLst/>
                          <a:latin typeface="Arial, sans-serif"/>
                        </a:rPr>
                        <a:t>1 269 €</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a:solidFill>
                            <a:srgbClr val="00000A"/>
                          </a:solidFill>
                          <a:effectLst/>
                          <a:latin typeface="Arial, sans-serif"/>
                        </a:rPr>
                        <a:t>1 404 €</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a:solidFill>
                            <a:srgbClr val="00000A"/>
                          </a:solidFill>
                          <a:effectLst/>
                          <a:latin typeface="Arial, sans-serif"/>
                        </a:rPr>
                        <a:t>1 513 €</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a:solidFill>
                            <a:srgbClr val="00000A"/>
                          </a:solidFill>
                          <a:effectLst/>
                          <a:latin typeface="Arial, sans-serif"/>
                        </a:rPr>
                        <a:t>1 588 €</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a:solidFill>
                            <a:srgbClr val="00000A"/>
                          </a:solidFill>
                          <a:effectLst/>
                          <a:latin typeface="Arial, sans-serif"/>
                        </a:rPr>
                        <a:t>1 664 €</a:t>
                      </a:r>
                      <a:endParaRPr lang="fr-FR">
                        <a:solidFill>
                          <a:srgbClr val="00000A"/>
                        </a:solidFill>
                        <a:effectLst/>
                      </a:endParaRPr>
                    </a:p>
                  </a:txBody>
                  <a:tcPr marL="45720" marR="45720" anchor="ctr">
                    <a:lnL>
                      <a:noFill/>
                    </a:lnL>
                    <a:lnR>
                      <a:noFill/>
                    </a:lnR>
                    <a:lnT>
                      <a:noFill/>
                    </a:lnT>
                    <a:lnB>
                      <a:noFill/>
                    </a:lnB>
                  </a:tcPr>
                </a:tc>
                <a:extLst>
                  <a:ext uri="{0D108BD9-81ED-4DB2-BD59-A6C34878D82A}">
                    <a16:rowId xmlns:a16="http://schemas.microsoft.com/office/drawing/2014/main" val="241390022"/>
                  </a:ext>
                </a:extLst>
              </a:tr>
              <a:tr h="330318">
                <a:tc>
                  <a:txBody>
                    <a:bodyPr/>
                    <a:lstStyle/>
                    <a:p>
                      <a:pPr rtl="0">
                        <a:lnSpc>
                          <a:spcPct val="120000"/>
                        </a:lnSpc>
                      </a:pPr>
                      <a:r>
                        <a:rPr lang="fr-FR" sz="1000">
                          <a:solidFill>
                            <a:srgbClr val="00000A"/>
                          </a:solidFill>
                          <a:effectLst/>
                          <a:latin typeface="Arial, sans-serif"/>
                        </a:rPr>
                        <a:t>pension nette réforme Macron</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a:solidFill>
                            <a:srgbClr val="00000A"/>
                          </a:solidFill>
                          <a:effectLst/>
                          <a:latin typeface="Arial, sans-serif"/>
                        </a:rPr>
                        <a:t>916 €</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a:solidFill>
                            <a:srgbClr val="00000A"/>
                          </a:solidFill>
                          <a:effectLst/>
                          <a:latin typeface="Arial, sans-serif"/>
                        </a:rPr>
                        <a:t>999 €</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a:solidFill>
                            <a:srgbClr val="00000A"/>
                          </a:solidFill>
                          <a:effectLst/>
                          <a:latin typeface="Arial, sans-serif"/>
                        </a:rPr>
                        <a:t>1 086 €</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a:solidFill>
                            <a:srgbClr val="00000A"/>
                          </a:solidFill>
                          <a:effectLst/>
                          <a:latin typeface="Arial, sans-serif"/>
                        </a:rPr>
                        <a:t>1 176 €</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a:solidFill>
                            <a:srgbClr val="00000A"/>
                          </a:solidFill>
                          <a:effectLst/>
                          <a:latin typeface="Arial, sans-serif"/>
                        </a:rPr>
                        <a:t>1 270 €</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a:solidFill>
                            <a:srgbClr val="00000A"/>
                          </a:solidFill>
                          <a:effectLst/>
                          <a:latin typeface="Arial, sans-serif"/>
                        </a:rPr>
                        <a:t>1 366 €</a:t>
                      </a:r>
                      <a:endParaRPr lang="fr-FR">
                        <a:solidFill>
                          <a:srgbClr val="00000A"/>
                        </a:solidFill>
                        <a:effectLst/>
                      </a:endParaRPr>
                    </a:p>
                  </a:txBody>
                  <a:tcPr marL="45720" marR="45720" anchor="ctr">
                    <a:lnL>
                      <a:noFill/>
                    </a:lnL>
                    <a:lnR>
                      <a:noFill/>
                    </a:lnR>
                    <a:lnT>
                      <a:noFill/>
                    </a:lnT>
                    <a:lnB>
                      <a:noFill/>
                    </a:lnB>
                  </a:tcPr>
                </a:tc>
                <a:extLst>
                  <a:ext uri="{0D108BD9-81ED-4DB2-BD59-A6C34878D82A}">
                    <a16:rowId xmlns:a16="http://schemas.microsoft.com/office/drawing/2014/main" val="224762426"/>
                  </a:ext>
                </a:extLst>
              </a:tr>
              <a:tr h="330318">
                <a:tc>
                  <a:txBody>
                    <a:bodyPr/>
                    <a:lstStyle/>
                    <a:p>
                      <a:pPr rtl="0">
                        <a:lnSpc>
                          <a:spcPct val="120000"/>
                        </a:lnSpc>
                      </a:pPr>
                      <a:r>
                        <a:rPr lang="fr-FR" sz="1000">
                          <a:solidFill>
                            <a:srgbClr val="00000A"/>
                          </a:solidFill>
                          <a:effectLst/>
                          <a:latin typeface="Arial, sans-serif"/>
                        </a:rPr>
                        <a:t>perte</a:t>
                      </a:r>
                      <a:endParaRPr lang="fr-FR">
                        <a:solidFill>
                          <a:srgbClr val="00000A"/>
                        </a:solidFill>
                        <a:effectLst/>
                      </a:endParaRPr>
                    </a:p>
                  </a:txBody>
                  <a:tcPr marL="45720" marR="45720" anchor="ctr">
                    <a:lnL>
                      <a:noFill/>
                    </a:lnL>
                    <a:lnR>
                      <a:noFill/>
                    </a:lnR>
                    <a:lnT>
                      <a:noFill/>
                    </a:lnT>
                    <a:lnB>
                      <a:noFill/>
                    </a:lnB>
                    <a:solidFill>
                      <a:srgbClr val="D8D8D8"/>
                    </a:solidFill>
                  </a:tcPr>
                </a:tc>
                <a:tc>
                  <a:txBody>
                    <a:bodyPr/>
                    <a:lstStyle/>
                    <a:p>
                      <a:pPr algn="ctr" rtl="0">
                        <a:lnSpc>
                          <a:spcPct val="120000"/>
                        </a:lnSpc>
                      </a:pPr>
                      <a:r>
                        <a:rPr lang="fr-FR" sz="1000" b="1">
                          <a:solidFill>
                            <a:srgbClr val="00000A"/>
                          </a:solidFill>
                          <a:effectLst/>
                          <a:latin typeface="Arial, sans-serif"/>
                        </a:rPr>
                        <a:t>-280 €</a:t>
                      </a:r>
                      <a:endParaRPr lang="fr-FR">
                        <a:solidFill>
                          <a:srgbClr val="00000A"/>
                        </a:solidFill>
                        <a:effectLst/>
                      </a:endParaRPr>
                    </a:p>
                  </a:txBody>
                  <a:tcPr marL="45720" marR="45720" anchor="ctr">
                    <a:lnL>
                      <a:noFill/>
                    </a:lnL>
                    <a:lnR>
                      <a:noFill/>
                    </a:lnR>
                    <a:lnT>
                      <a:noFill/>
                    </a:lnT>
                    <a:lnB>
                      <a:noFill/>
                    </a:lnB>
                    <a:solidFill>
                      <a:srgbClr val="D8D8D8"/>
                    </a:solidFill>
                  </a:tcPr>
                </a:tc>
                <a:tc>
                  <a:txBody>
                    <a:bodyPr/>
                    <a:lstStyle/>
                    <a:p>
                      <a:pPr algn="ctr" rtl="0">
                        <a:lnSpc>
                          <a:spcPct val="120000"/>
                        </a:lnSpc>
                      </a:pPr>
                      <a:r>
                        <a:rPr lang="fr-FR" sz="1000" b="1">
                          <a:solidFill>
                            <a:srgbClr val="00000A"/>
                          </a:solidFill>
                          <a:effectLst/>
                          <a:latin typeface="Arial, sans-serif"/>
                        </a:rPr>
                        <a:t>-270 €</a:t>
                      </a:r>
                      <a:endParaRPr lang="fr-FR">
                        <a:solidFill>
                          <a:srgbClr val="00000A"/>
                        </a:solidFill>
                        <a:effectLst/>
                      </a:endParaRPr>
                    </a:p>
                  </a:txBody>
                  <a:tcPr marL="45720" marR="45720" anchor="ctr">
                    <a:lnL>
                      <a:noFill/>
                    </a:lnL>
                    <a:lnR>
                      <a:noFill/>
                    </a:lnR>
                    <a:lnT>
                      <a:noFill/>
                    </a:lnT>
                    <a:lnB>
                      <a:noFill/>
                    </a:lnB>
                    <a:solidFill>
                      <a:srgbClr val="D8D8D8"/>
                    </a:solidFill>
                  </a:tcPr>
                </a:tc>
                <a:tc>
                  <a:txBody>
                    <a:bodyPr/>
                    <a:lstStyle/>
                    <a:p>
                      <a:pPr algn="ctr" rtl="0">
                        <a:lnSpc>
                          <a:spcPct val="120000"/>
                        </a:lnSpc>
                      </a:pPr>
                      <a:r>
                        <a:rPr lang="fr-FR" sz="1000" b="1">
                          <a:solidFill>
                            <a:srgbClr val="00000A"/>
                          </a:solidFill>
                          <a:effectLst/>
                          <a:latin typeface="Arial, sans-serif"/>
                        </a:rPr>
                        <a:t>-318 €</a:t>
                      </a:r>
                      <a:endParaRPr lang="fr-FR">
                        <a:solidFill>
                          <a:srgbClr val="00000A"/>
                        </a:solidFill>
                        <a:effectLst/>
                      </a:endParaRPr>
                    </a:p>
                  </a:txBody>
                  <a:tcPr marL="45720" marR="45720" anchor="ctr">
                    <a:lnL>
                      <a:noFill/>
                    </a:lnL>
                    <a:lnR>
                      <a:noFill/>
                    </a:lnR>
                    <a:lnT>
                      <a:noFill/>
                    </a:lnT>
                    <a:lnB>
                      <a:noFill/>
                    </a:lnB>
                    <a:solidFill>
                      <a:srgbClr val="D8D8D8"/>
                    </a:solidFill>
                  </a:tcPr>
                </a:tc>
                <a:tc>
                  <a:txBody>
                    <a:bodyPr/>
                    <a:lstStyle/>
                    <a:p>
                      <a:pPr algn="ctr" rtl="0">
                        <a:lnSpc>
                          <a:spcPct val="120000"/>
                        </a:lnSpc>
                      </a:pPr>
                      <a:r>
                        <a:rPr lang="fr-FR" sz="1000" b="1">
                          <a:solidFill>
                            <a:srgbClr val="00000A"/>
                          </a:solidFill>
                          <a:effectLst/>
                          <a:latin typeface="Arial, sans-serif"/>
                        </a:rPr>
                        <a:t>-337 €</a:t>
                      </a:r>
                      <a:endParaRPr lang="fr-FR">
                        <a:solidFill>
                          <a:srgbClr val="00000A"/>
                        </a:solidFill>
                        <a:effectLst/>
                      </a:endParaRPr>
                    </a:p>
                  </a:txBody>
                  <a:tcPr marL="45720" marR="45720" anchor="ctr">
                    <a:lnL>
                      <a:noFill/>
                    </a:lnL>
                    <a:lnR>
                      <a:noFill/>
                    </a:lnR>
                    <a:lnT>
                      <a:noFill/>
                    </a:lnT>
                    <a:lnB>
                      <a:noFill/>
                    </a:lnB>
                    <a:solidFill>
                      <a:srgbClr val="D8D8D8"/>
                    </a:solidFill>
                  </a:tcPr>
                </a:tc>
                <a:tc>
                  <a:txBody>
                    <a:bodyPr/>
                    <a:lstStyle/>
                    <a:p>
                      <a:pPr algn="ctr" rtl="0">
                        <a:lnSpc>
                          <a:spcPct val="120000"/>
                        </a:lnSpc>
                      </a:pPr>
                      <a:r>
                        <a:rPr lang="fr-FR" sz="1000" b="1">
                          <a:solidFill>
                            <a:srgbClr val="00000A"/>
                          </a:solidFill>
                          <a:effectLst/>
                          <a:latin typeface="Arial, sans-serif"/>
                        </a:rPr>
                        <a:t>-318 €</a:t>
                      </a:r>
                      <a:endParaRPr lang="fr-FR">
                        <a:solidFill>
                          <a:srgbClr val="00000A"/>
                        </a:solidFill>
                        <a:effectLst/>
                      </a:endParaRPr>
                    </a:p>
                  </a:txBody>
                  <a:tcPr marL="45720" marR="45720" anchor="ctr">
                    <a:lnL>
                      <a:noFill/>
                    </a:lnL>
                    <a:lnR>
                      <a:noFill/>
                    </a:lnR>
                    <a:lnT>
                      <a:noFill/>
                    </a:lnT>
                    <a:lnB>
                      <a:noFill/>
                    </a:lnB>
                    <a:solidFill>
                      <a:srgbClr val="D8D8D8"/>
                    </a:solidFill>
                  </a:tcPr>
                </a:tc>
                <a:tc>
                  <a:txBody>
                    <a:bodyPr/>
                    <a:lstStyle/>
                    <a:p>
                      <a:pPr algn="ctr" rtl="0">
                        <a:lnSpc>
                          <a:spcPct val="120000"/>
                        </a:lnSpc>
                      </a:pPr>
                      <a:r>
                        <a:rPr lang="fr-FR" sz="1000" b="1">
                          <a:solidFill>
                            <a:srgbClr val="00000A"/>
                          </a:solidFill>
                          <a:effectLst/>
                          <a:latin typeface="Arial, sans-serif"/>
                        </a:rPr>
                        <a:t>-298 €</a:t>
                      </a:r>
                      <a:endParaRPr lang="fr-FR">
                        <a:solidFill>
                          <a:srgbClr val="00000A"/>
                        </a:solidFill>
                        <a:effectLst/>
                      </a:endParaRPr>
                    </a:p>
                  </a:txBody>
                  <a:tcPr marL="45720" marR="45720" anchor="ctr">
                    <a:lnL>
                      <a:noFill/>
                    </a:lnL>
                    <a:lnR>
                      <a:noFill/>
                    </a:lnR>
                    <a:lnT>
                      <a:noFill/>
                    </a:lnT>
                    <a:lnB>
                      <a:noFill/>
                    </a:lnB>
                    <a:solidFill>
                      <a:srgbClr val="D8D8D8"/>
                    </a:solidFill>
                  </a:tcPr>
                </a:tc>
                <a:extLst>
                  <a:ext uri="{0D108BD9-81ED-4DB2-BD59-A6C34878D82A}">
                    <a16:rowId xmlns:a16="http://schemas.microsoft.com/office/drawing/2014/main" val="3262136035"/>
                  </a:ext>
                </a:extLst>
              </a:tr>
              <a:tr h="920743">
                <a:tc>
                  <a:txBody>
                    <a:bodyPr/>
                    <a:lstStyle/>
                    <a:p>
                      <a:pPr algn="ctr" rtl="0">
                        <a:lnSpc>
                          <a:spcPct val="120000"/>
                        </a:lnSpc>
                      </a:pPr>
                      <a:r>
                        <a:rPr lang="fr-FR">
                          <a:solidFill>
                            <a:srgbClr val="00000A"/>
                          </a:solidFill>
                          <a:effectLst/>
                        </a:rPr>
                        <a:t/>
                      </a:r>
                      <a:br>
                        <a:rPr lang="fr-FR">
                          <a:solidFill>
                            <a:srgbClr val="00000A"/>
                          </a:solidFill>
                          <a:effectLst/>
                        </a:rPr>
                      </a:b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a:solidFill>
                            <a:srgbClr val="00000A"/>
                          </a:solidFill>
                          <a:effectLst/>
                        </a:rPr>
                        <a:t/>
                      </a:r>
                      <a:br>
                        <a:rPr lang="fr-FR">
                          <a:solidFill>
                            <a:srgbClr val="00000A"/>
                          </a:solidFill>
                          <a:effectLst/>
                        </a:rPr>
                      </a:b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a:solidFill>
                            <a:srgbClr val="00000A"/>
                          </a:solidFill>
                          <a:effectLst/>
                        </a:rPr>
                        <a:t/>
                      </a:r>
                      <a:br>
                        <a:rPr lang="fr-FR">
                          <a:solidFill>
                            <a:srgbClr val="00000A"/>
                          </a:solidFill>
                          <a:effectLst/>
                        </a:rPr>
                      </a:b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a:solidFill>
                            <a:srgbClr val="00000A"/>
                          </a:solidFill>
                          <a:effectLst/>
                        </a:rPr>
                        <a:t/>
                      </a:r>
                      <a:br>
                        <a:rPr lang="fr-FR">
                          <a:solidFill>
                            <a:srgbClr val="00000A"/>
                          </a:solidFill>
                          <a:effectLst/>
                        </a:rPr>
                      </a:b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a:solidFill>
                            <a:srgbClr val="00000A"/>
                          </a:solidFill>
                          <a:effectLst/>
                        </a:rPr>
                        <a:t/>
                      </a:r>
                      <a:br>
                        <a:rPr lang="fr-FR">
                          <a:solidFill>
                            <a:srgbClr val="00000A"/>
                          </a:solidFill>
                          <a:effectLst/>
                        </a:rPr>
                      </a:b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a:solidFill>
                            <a:srgbClr val="00000A"/>
                          </a:solidFill>
                          <a:effectLst/>
                        </a:rPr>
                        <a:t/>
                      </a:r>
                      <a:br>
                        <a:rPr lang="fr-FR">
                          <a:solidFill>
                            <a:srgbClr val="00000A"/>
                          </a:solidFill>
                          <a:effectLst/>
                        </a:rPr>
                      </a:b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a:solidFill>
                            <a:srgbClr val="00000A"/>
                          </a:solidFill>
                          <a:effectLst/>
                        </a:rPr>
                        <a:t/>
                      </a:r>
                      <a:br>
                        <a:rPr lang="fr-FR">
                          <a:solidFill>
                            <a:srgbClr val="00000A"/>
                          </a:solidFill>
                          <a:effectLst/>
                        </a:rPr>
                      </a:br>
                      <a:endParaRPr lang="fr-FR">
                        <a:solidFill>
                          <a:srgbClr val="00000A"/>
                        </a:solidFill>
                        <a:effectLst/>
                      </a:endParaRPr>
                    </a:p>
                  </a:txBody>
                  <a:tcPr marL="45720" marR="45720" anchor="ctr">
                    <a:lnL>
                      <a:noFill/>
                    </a:lnL>
                    <a:lnR>
                      <a:noFill/>
                    </a:lnR>
                    <a:lnT>
                      <a:noFill/>
                    </a:lnT>
                    <a:lnB>
                      <a:noFill/>
                    </a:lnB>
                  </a:tcPr>
                </a:tc>
                <a:extLst>
                  <a:ext uri="{0D108BD9-81ED-4DB2-BD59-A6C34878D82A}">
                    <a16:rowId xmlns:a16="http://schemas.microsoft.com/office/drawing/2014/main" val="378333087"/>
                  </a:ext>
                </a:extLst>
              </a:tr>
              <a:tr h="746748">
                <a:tc>
                  <a:txBody>
                    <a:bodyPr/>
                    <a:lstStyle/>
                    <a:p>
                      <a:pPr algn="ctr" rtl="0">
                        <a:lnSpc>
                          <a:spcPct val="120000"/>
                        </a:lnSpc>
                      </a:pPr>
                      <a:r>
                        <a:rPr lang="fr-FR" b="1" i="1">
                          <a:solidFill>
                            <a:srgbClr val="00000A"/>
                          </a:solidFill>
                          <a:effectLst/>
                          <a:latin typeface="Arial, sans-serif"/>
                        </a:rPr>
                        <a:t>SAENES et TRF</a:t>
                      </a:r>
                      <a:br>
                        <a:rPr lang="fr-FR" b="1" i="1">
                          <a:solidFill>
                            <a:srgbClr val="00000A"/>
                          </a:solidFill>
                          <a:effectLst/>
                          <a:latin typeface="Arial, sans-serif"/>
                        </a:rPr>
                      </a:br>
                      <a:r>
                        <a:rPr lang="fr-FR" sz="1000" b="1" i="1">
                          <a:solidFill>
                            <a:srgbClr val="00000A"/>
                          </a:solidFill>
                          <a:effectLst/>
                          <a:latin typeface="Arial, sans-serif"/>
                        </a:rPr>
                        <a:t>catégorie B</a:t>
                      </a:r>
                      <a:endParaRPr lang="fr-FR">
                        <a:solidFill>
                          <a:srgbClr val="00000A"/>
                        </a:solidFill>
                        <a:effectLst/>
                      </a:endParaRPr>
                    </a:p>
                  </a:txBody>
                  <a:tcPr marL="45720" marR="45720" anchor="ctr">
                    <a:lnL>
                      <a:noFill/>
                    </a:lnL>
                    <a:lnR>
                      <a:noFill/>
                    </a:lnR>
                    <a:lnT>
                      <a:noFill/>
                    </a:lnT>
                    <a:lnB>
                      <a:noFill/>
                    </a:lnB>
                    <a:solidFill>
                      <a:srgbClr val="FDE9D9"/>
                    </a:solidFill>
                  </a:tcPr>
                </a:tc>
                <a:tc gridSpan="6">
                  <a:txBody>
                    <a:bodyPr/>
                    <a:lstStyle/>
                    <a:p>
                      <a:pPr algn="ctr" rtl="0">
                        <a:lnSpc>
                          <a:spcPct val="120000"/>
                        </a:lnSpc>
                      </a:pPr>
                      <a:r>
                        <a:rPr lang="fr-FR" sz="1000" b="1">
                          <a:solidFill>
                            <a:srgbClr val="00000A"/>
                          </a:solidFill>
                          <a:effectLst/>
                          <a:latin typeface="Arial, sans-serif"/>
                        </a:rPr>
                        <a:t>Pour une carrière commençant à 22 ans, </a:t>
                      </a:r>
                      <a:br>
                        <a:rPr lang="fr-FR" sz="1000" b="1">
                          <a:solidFill>
                            <a:srgbClr val="00000A"/>
                          </a:solidFill>
                          <a:effectLst/>
                          <a:latin typeface="Arial, sans-serif"/>
                        </a:rPr>
                      </a:br>
                      <a:r>
                        <a:rPr lang="fr-FR" sz="1000" b="1">
                          <a:solidFill>
                            <a:srgbClr val="00000A"/>
                          </a:solidFill>
                          <a:effectLst/>
                          <a:latin typeface="Arial, sans-serif"/>
                        </a:rPr>
                        <a:t>un passage au 2ème grade à 39 ans, et au 3ème grade à 55 ans</a:t>
                      </a:r>
                      <a:endParaRPr lang="fr-FR">
                        <a:solidFill>
                          <a:srgbClr val="00000A"/>
                        </a:solidFill>
                        <a:effectLst/>
                      </a:endParaRPr>
                    </a:p>
                  </a:txBody>
                  <a:tcPr marL="45720" marR="45720"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90999514"/>
                  </a:ext>
                </a:extLst>
              </a:tr>
              <a:tr h="330318">
                <a:tc>
                  <a:txBody>
                    <a:bodyPr/>
                    <a:lstStyle/>
                    <a:p>
                      <a:pPr rtl="0">
                        <a:lnSpc>
                          <a:spcPct val="120000"/>
                        </a:lnSpc>
                      </a:pPr>
                      <a:r>
                        <a:rPr lang="fr-FR" sz="1000">
                          <a:solidFill>
                            <a:srgbClr val="00000A"/>
                          </a:solidFill>
                          <a:effectLst/>
                          <a:latin typeface="Arial, sans-serif"/>
                        </a:rPr>
                        <a:t>Age de départ en retraite</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b="1">
                          <a:solidFill>
                            <a:srgbClr val="00000A"/>
                          </a:solidFill>
                          <a:effectLst/>
                          <a:latin typeface="Arial, sans-serif"/>
                        </a:rPr>
                        <a:t>62 ans</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b="1">
                          <a:solidFill>
                            <a:srgbClr val="00000A"/>
                          </a:solidFill>
                          <a:effectLst/>
                          <a:latin typeface="Arial, sans-serif"/>
                        </a:rPr>
                        <a:t>63 ans</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b="1">
                          <a:solidFill>
                            <a:srgbClr val="00000A"/>
                          </a:solidFill>
                          <a:effectLst/>
                          <a:latin typeface="Arial, sans-serif"/>
                        </a:rPr>
                        <a:t>64 ans</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b="1">
                          <a:solidFill>
                            <a:srgbClr val="00000A"/>
                          </a:solidFill>
                          <a:effectLst/>
                          <a:latin typeface="Arial, sans-serif"/>
                        </a:rPr>
                        <a:t>65 ans</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b="1">
                          <a:solidFill>
                            <a:srgbClr val="00000A"/>
                          </a:solidFill>
                          <a:effectLst/>
                          <a:latin typeface="Arial, sans-serif"/>
                        </a:rPr>
                        <a:t>66 ans</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b="1">
                          <a:solidFill>
                            <a:srgbClr val="00000A"/>
                          </a:solidFill>
                          <a:effectLst/>
                          <a:latin typeface="Arial, sans-serif"/>
                        </a:rPr>
                        <a:t>67 ans</a:t>
                      </a:r>
                      <a:endParaRPr lang="fr-FR">
                        <a:solidFill>
                          <a:srgbClr val="00000A"/>
                        </a:solidFill>
                        <a:effectLst/>
                      </a:endParaRPr>
                    </a:p>
                  </a:txBody>
                  <a:tcPr marL="45720" marR="45720" anchor="ctr">
                    <a:lnL>
                      <a:noFill/>
                    </a:lnL>
                    <a:lnR>
                      <a:noFill/>
                    </a:lnR>
                    <a:lnT>
                      <a:noFill/>
                    </a:lnT>
                    <a:lnB>
                      <a:noFill/>
                    </a:lnB>
                  </a:tcPr>
                </a:tc>
                <a:extLst>
                  <a:ext uri="{0D108BD9-81ED-4DB2-BD59-A6C34878D82A}">
                    <a16:rowId xmlns:a16="http://schemas.microsoft.com/office/drawing/2014/main" val="1015498153"/>
                  </a:ext>
                </a:extLst>
              </a:tr>
              <a:tr h="330318">
                <a:tc>
                  <a:txBody>
                    <a:bodyPr/>
                    <a:lstStyle/>
                    <a:p>
                      <a:pPr rtl="0">
                        <a:lnSpc>
                          <a:spcPct val="120000"/>
                        </a:lnSpc>
                      </a:pPr>
                      <a:r>
                        <a:rPr lang="fr-FR" sz="1000">
                          <a:solidFill>
                            <a:srgbClr val="00000A"/>
                          </a:solidFill>
                          <a:effectLst/>
                          <a:latin typeface="Arial, sans-serif"/>
                        </a:rPr>
                        <a:t>pension nette aujourd'hui</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a:solidFill>
                            <a:srgbClr val="00000A"/>
                          </a:solidFill>
                          <a:effectLst/>
                          <a:latin typeface="Arial, sans-serif"/>
                        </a:rPr>
                        <a:t>1 393 €</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a:solidFill>
                            <a:srgbClr val="00000A"/>
                          </a:solidFill>
                          <a:effectLst/>
                          <a:latin typeface="Arial, sans-serif"/>
                        </a:rPr>
                        <a:t>1 562 €</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a:solidFill>
                            <a:srgbClr val="00000A"/>
                          </a:solidFill>
                          <a:effectLst/>
                          <a:latin typeface="Arial, sans-serif"/>
                        </a:rPr>
                        <a:t>1 689 €</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a:solidFill>
                            <a:srgbClr val="00000A"/>
                          </a:solidFill>
                          <a:effectLst/>
                          <a:latin typeface="Arial, sans-serif"/>
                        </a:rPr>
                        <a:t>1 820 €</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a:solidFill>
                            <a:srgbClr val="00000A"/>
                          </a:solidFill>
                          <a:effectLst/>
                          <a:latin typeface="Arial, sans-serif"/>
                        </a:rPr>
                        <a:t>1 971 €</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a:solidFill>
                            <a:srgbClr val="00000A"/>
                          </a:solidFill>
                          <a:effectLst/>
                          <a:latin typeface="Arial, sans-serif"/>
                        </a:rPr>
                        <a:t>2 065 €</a:t>
                      </a:r>
                      <a:endParaRPr lang="fr-FR">
                        <a:solidFill>
                          <a:srgbClr val="00000A"/>
                        </a:solidFill>
                        <a:effectLst/>
                      </a:endParaRPr>
                    </a:p>
                  </a:txBody>
                  <a:tcPr marL="45720" marR="45720" anchor="ctr">
                    <a:lnL>
                      <a:noFill/>
                    </a:lnL>
                    <a:lnR>
                      <a:noFill/>
                    </a:lnR>
                    <a:lnT>
                      <a:noFill/>
                    </a:lnT>
                    <a:lnB>
                      <a:noFill/>
                    </a:lnB>
                  </a:tcPr>
                </a:tc>
                <a:extLst>
                  <a:ext uri="{0D108BD9-81ED-4DB2-BD59-A6C34878D82A}">
                    <a16:rowId xmlns:a16="http://schemas.microsoft.com/office/drawing/2014/main" val="3927630730"/>
                  </a:ext>
                </a:extLst>
              </a:tr>
              <a:tr h="330318">
                <a:tc>
                  <a:txBody>
                    <a:bodyPr/>
                    <a:lstStyle/>
                    <a:p>
                      <a:pPr rtl="0">
                        <a:lnSpc>
                          <a:spcPct val="120000"/>
                        </a:lnSpc>
                      </a:pPr>
                      <a:r>
                        <a:rPr lang="fr-FR" sz="1000">
                          <a:solidFill>
                            <a:srgbClr val="00000A"/>
                          </a:solidFill>
                          <a:effectLst/>
                          <a:latin typeface="Arial, sans-serif"/>
                        </a:rPr>
                        <a:t>pension nette réforme Macron</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a:solidFill>
                            <a:srgbClr val="00000A"/>
                          </a:solidFill>
                          <a:effectLst/>
                          <a:latin typeface="Arial, sans-serif"/>
                        </a:rPr>
                        <a:t>1 162 €</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a:solidFill>
                            <a:srgbClr val="00000A"/>
                          </a:solidFill>
                          <a:effectLst/>
                          <a:latin typeface="Arial, sans-serif"/>
                        </a:rPr>
                        <a:t>1 269 €</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a:solidFill>
                            <a:srgbClr val="00000A"/>
                          </a:solidFill>
                          <a:effectLst/>
                          <a:latin typeface="Arial, sans-serif"/>
                        </a:rPr>
                        <a:t>1 381 €</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a:solidFill>
                            <a:srgbClr val="00000A"/>
                          </a:solidFill>
                          <a:effectLst/>
                          <a:latin typeface="Arial, sans-serif"/>
                        </a:rPr>
                        <a:t>1 498 €</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a:solidFill>
                            <a:srgbClr val="00000A"/>
                          </a:solidFill>
                          <a:effectLst/>
                          <a:latin typeface="Arial, sans-serif"/>
                        </a:rPr>
                        <a:t>1 620 €</a:t>
                      </a:r>
                      <a:endParaRPr lang="fr-FR">
                        <a:solidFill>
                          <a:srgbClr val="00000A"/>
                        </a:solidFill>
                        <a:effectLst/>
                      </a:endParaRPr>
                    </a:p>
                  </a:txBody>
                  <a:tcPr marL="45720" marR="45720" anchor="ctr">
                    <a:lnL>
                      <a:noFill/>
                    </a:lnL>
                    <a:lnR>
                      <a:noFill/>
                    </a:lnR>
                    <a:lnT>
                      <a:noFill/>
                    </a:lnT>
                    <a:lnB>
                      <a:noFill/>
                    </a:lnB>
                  </a:tcPr>
                </a:tc>
                <a:tc>
                  <a:txBody>
                    <a:bodyPr/>
                    <a:lstStyle/>
                    <a:p>
                      <a:pPr algn="ctr" rtl="0">
                        <a:lnSpc>
                          <a:spcPct val="120000"/>
                        </a:lnSpc>
                      </a:pPr>
                      <a:r>
                        <a:rPr lang="fr-FR" sz="1000">
                          <a:solidFill>
                            <a:srgbClr val="00000A"/>
                          </a:solidFill>
                          <a:effectLst/>
                          <a:latin typeface="Arial, sans-serif"/>
                        </a:rPr>
                        <a:t>1 746 €</a:t>
                      </a:r>
                      <a:endParaRPr lang="fr-FR">
                        <a:solidFill>
                          <a:srgbClr val="00000A"/>
                        </a:solidFill>
                        <a:effectLst/>
                      </a:endParaRPr>
                    </a:p>
                  </a:txBody>
                  <a:tcPr marL="45720" marR="45720" anchor="ctr">
                    <a:lnL>
                      <a:noFill/>
                    </a:lnL>
                    <a:lnR>
                      <a:noFill/>
                    </a:lnR>
                    <a:lnT>
                      <a:noFill/>
                    </a:lnT>
                    <a:lnB>
                      <a:noFill/>
                    </a:lnB>
                  </a:tcPr>
                </a:tc>
                <a:extLst>
                  <a:ext uri="{0D108BD9-81ED-4DB2-BD59-A6C34878D82A}">
                    <a16:rowId xmlns:a16="http://schemas.microsoft.com/office/drawing/2014/main" val="3912604857"/>
                  </a:ext>
                </a:extLst>
              </a:tr>
              <a:tr h="330318">
                <a:tc>
                  <a:txBody>
                    <a:bodyPr/>
                    <a:lstStyle/>
                    <a:p>
                      <a:pPr rtl="0">
                        <a:lnSpc>
                          <a:spcPct val="120000"/>
                        </a:lnSpc>
                      </a:pPr>
                      <a:r>
                        <a:rPr lang="fr-FR" sz="1000">
                          <a:solidFill>
                            <a:srgbClr val="00000A"/>
                          </a:solidFill>
                          <a:effectLst/>
                          <a:latin typeface="Arial, sans-serif"/>
                        </a:rPr>
                        <a:t>perte</a:t>
                      </a:r>
                      <a:endParaRPr lang="fr-FR">
                        <a:solidFill>
                          <a:srgbClr val="00000A"/>
                        </a:solidFill>
                        <a:effectLst/>
                      </a:endParaRPr>
                    </a:p>
                  </a:txBody>
                  <a:tcPr marL="45720" marR="45720" anchor="ctr">
                    <a:lnL>
                      <a:noFill/>
                    </a:lnL>
                    <a:lnR>
                      <a:noFill/>
                    </a:lnR>
                    <a:lnT>
                      <a:noFill/>
                    </a:lnT>
                    <a:lnB>
                      <a:noFill/>
                    </a:lnB>
                    <a:solidFill>
                      <a:srgbClr val="D8D8D8"/>
                    </a:solidFill>
                  </a:tcPr>
                </a:tc>
                <a:tc>
                  <a:txBody>
                    <a:bodyPr/>
                    <a:lstStyle/>
                    <a:p>
                      <a:pPr algn="ctr" rtl="0">
                        <a:lnSpc>
                          <a:spcPct val="120000"/>
                        </a:lnSpc>
                      </a:pPr>
                      <a:r>
                        <a:rPr lang="fr-FR" sz="1000" b="1">
                          <a:solidFill>
                            <a:srgbClr val="00000A"/>
                          </a:solidFill>
                          <a:effectLst/>
                          <a:latin typeface="Arial, sans-serif"/>
                        </a:rPr>
                        <a:t>-231 €</a:t>
                      </a:r>
                      <a:endParaRPr lang="fr-FR">
                        <a:solidFill>
                          <a:srgbClr val="00000A"/>
                        </a:solidFill>
                        <a:effectLst/>
                      </a:endParaRPr>
                    </a:p>
                  </a:txBody>
                  <a:tcPr marL="45720" marR="45720" anchor="ctr">
                    <a:lnL>
                      <a:noFill/>
                    </a:lnL>
                    <a:lnR>
                      <a:noFill/>
                    </a:lnR>
                    <a:lnT>
                      <a:noFill/>
                    </a:lnT>
                    <a:lnB>
                      <a:noFill/>
                    </a:lnB>
                    <a:solidFill>
                      <a:srgbClr val="D8D8D8"/>
                    </a:solidFill>
                  </a:tcPr>
                </a:tc>
                <a:tc>
                  <a:txBody>
                    <a:bodyPr/>
                    <a:lstStyle/>
                    <a:p>
                      <a:pPr algn="ctr" rtl="0">
                        <a:lnSpc>
                          <a:spcPct val="120000"/>
                        </a:lnSpc>
                      </a:pPr>
                      <a:r>
                        <a:rPr lang="fr-FR" sz="1000" b="1">
                          <a:solidFill>
                            <a:srgbClr val="00000A"/>
                          </a:solidFill>
                          <a:effectLst/>
                          <a:latin typeface="Arial, sans-serif"/>
                        </a:rPr>
                        <a:t>-293 €</a:t>
                      </a:r>
                      <a:endParaRPr lang="fr-FR">
                        <a:solidFill>
                          <a:srgbClr val="00000A"/>
                        </a:solidFill>
                        <a:effectLst/>
                      </a:endParaRPr>
                    </a:p>
                  </a:txBody>
                  <a:tcPr marL="45720" marR="45720" anchor="ctr">
                    <a:lnL>
                      <a:noFill/>
                    </a:lnL>
                    <a:lnR>
                      <a:noFill/>
                    </a:lnR>
                    <a:lnT>
                      <a:noFill/>
                    </a:lnT>
                    <a:lnB>
                      <a:noFill/>
                    </a:lnB>
                    <a:solidFill>
                      <a:srgbClr val="D8D8D8"/>
                    </a:solidFill>
                  </a:tcPr>
                </a:tc>
                <a:tc>
                  <a:txBody>
                    <a:bodyPr/>
                    <a:lstStyle/>
                    <a:p>
                      <a:pPr algn="ctr" rtl="0">
                        <a:lnSpc>
                          <a:spcPct val="120000"/>
                        </a:lnSpc>
                      </a:pPr>
                      <a:r>
                        <a:rPr lang="fr-FR" sz="1000" b="1">
                          <a:solidFill>
                            <a:srgbClr val="00000A"/>
                          </a:solidFill>
                          <a:effectLst/>
                          <a:latin typeface="Arial, sans-serif"/>
                        </a:rPr>
                        <a:t>-308 €</a:t>
                      </a:r>
                      <a:endParaRPr lang="fr-FR">
                        <a:solidFill>
                          <a:srgbClr val="00000A"/>
                        </a:solidFill>
                        <a:effectLst/>
                      </a:endParaRPr>
                    </a:p>
                  </a:txBody>
                  <a:tcPr marL="45720" marR="45720" anchor="ctr">
                    <a:lnL>
                      <a:noFill/>
                    </a:lnL>
                    <a:lnR>
                      <a:noFill/>
                    </a:lnR>
                    <a:lnT>
                      <a:noFill/>
                    </a:lnT>
                    <a:lnB>
                      <a:noFill/>
                    </a:lnB>
                    <a:solidFill>
                      <a:srgbClr val="D8D8D8"/>
                    </a:solidFill>
                  </a:tcPr>
                </a:tc>
                <a:tc>
                  <a:txBody>
                    <a:bodyPr/>
                    <a:lstStyle/>
                    <a:p>
                      <a:pPr algn="ctr" rtl="0">
                        <a:lnSpc>
                          <a:spcPct val="120000"/>
                        </a:lnSpc>
                      </a:pPr>
                      <a:r>
                        <a:rPr lang="fr-FR" sz="1000" b="1">
                          <a:solidFill>
                            <a:srgbClr val="00000A"/>
                          </a:solidFill>
                          <a:effectLst/>
                          <a:latin typeface="Arial, sans-serif"/>
                        </a:rPr>
                        <a:t>-322 €</a:t>
                      </a:r>
                      <a:endParaRPr lang="fr-FR">
                        <a:solidFill>
                          <a:srgbClr val="00000A"/>
                        </a:solidFill>
                        <a:effectLst/>
                      </a:endParaRPr>
                    </a:p>
                  </a:txBody>
                  <a:tcPr marL="45720" marR="45720" anchor="ctr">
                    <a:lnL>
                      <a:noFill/>
                    </a:lnL>
                    <a:lnR>
                      <a:noFill/>
                    </a:lnR>
                    <a:lnT>
                      <a:noFill/>
                    </a:lnT>
                    <a:lnB>
                      <a:noFill/>
                    </a:lnB>
                    <a:solidFill>
                      <a:srgbClr val="D8D8D8"/>
                    </a:solidFill>
                  </a:tcPr>
                </a:tc>
                <a:tc>
                  <a:txBody>
                    <a:bodyPr/>
                    <a:lstStyle/>
                    <a:p>
                      <a:pPr algn="ctr" rtl="0">
                        <a:lnSpc>
                          <a:spcPct val="120000"/>
                        </a:lnSpc>
                      </a:pPr>
                      <a:r>
                        <a:rPr lang="fr-FR" sz="1000" b="1">
                          <a:solidFill>
                            <a:srgbClr val="00000A"/>
                          </a:solidFill>
                          <a:effectLst/>
                          <a:latin typeface="Arial, sans-serif"/>
                        </a:rPr>
                        <a:t>-351 €</a:t>
                      </a:r>
                      <a:endParaRPr lang="fr-FR">
                        <a:solidFill>
                          <a:srgbClr val="00000A"/>
                        </a:solidFill>
                        <a:effectLst/>
                      </a:endParaRPr>
                    </a:p>
                  </a:txBody>
                  <a:tcPr marL="45720" marR="45720" anchor="ctr">
                    <a:lnL>
                      <a:noFill/>
                    </a:lnL>
                    <a:lnR>
                      <a:noFill/>
                    </a:lnR>
                    <a:lnT>
                      <a:noFill/>
                    </a:lnT>
                    <a:lnB>
                      <a:noFill/>
                    </a:lnB>
                    <a:solidFill>
                      <a:srgbClr val="D8D8D8"/>
                    </a:solidFill>
                  </a:tcPr>
                </a:tc>
                <a:tc>
                  <a:txBody>
                    <a:bodyPr/>
                    <a:lstStyle/>
                    <a:p>
                      <a:pPr algn="ctr" rtl="0">
                        <a:lnSpc>
                          <a:spcPct val="120000"/>
                        </a:lnSpc>
                      </a:pPr>
                      <a:r>
                        <a:rPr lang="fr-FR" sz="1000" b="1" dirty="0">
                          <a:solidFill>
                            <a:srgbClr val="00000A"/>
                          </a:solidFill>
                          <a:effectLst/>
                          <a:latin typeface="Arial, sans-serif"/>
                        </a:rPr>
                        <a:t>-319 €</a:t>
                      </a:r>
                      <a:endParaRPr lang="fr-FR" dirty="0">
                        <a:solidFill>
                          <a:srgbClr val="00000A"/>
                        </a:solidFill>
                        <a:effectLst/>
                      </a:endParaRPr>
                    </a:p>
                  </a:txBody>
                  <a:tcPr marL="45720" marR="45720" anchor="ctr">
                    <a:lnL>
                      <a:noFill/>
                    </a:lnL>
                    <a:lnR>
                      <a:noFill/>
                    </a:lnR>
                    <a:lnT>
                      <a:noFill/>
                    </a:lnT>
                    <a:lnB>
                      <a:noFill/>
                    </a:lnB>
                    <a:solidFill>
                      <a:srgbClr val="D8D8D8"/>
                    </a:solidFill>
                  </a:tcPr>
                </a:tc>
                <a:extLst>
                  <a:ext uri="{0D108BD9-81ED-4DB2-BD59-A6C34878D82A}">
                    <a16:rowId xmlns:a16="http://schemas.microsoft.com/office/drawing/2014/main" val="296777384"/>
                  </a:ext>
                </a:extLst>
              </a:tr>
            </a:tbl>
          </a:graphicData>
        </a:graphic>
      </p:graphicFrame>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79" y="157902"/>
            <a:ext cx="672157" cy="1260000"/>
          </a:xfrm>
          <a:prstGeom prst="rect">
            <a:avLst/>
          </a:prstGeom>
        </p:spPr>
      </p:pic>
    </p:spTree>
    <p:extLst>
      <p:ext uri="{BB962C8B-B14F-4D97-AF65-F5344CB8AC3E}">
        <p14:creationId xmlns:p14="http://schemas.microsoft.com/office/powerpoint/2010/main" val="224523608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1268</Words>
  <Application>Microsoft Office PowerPoint</Application>
  <PresentationFormat>Grand écran</PresentationFormat>
  <Paragraphs>271</Paragraphs>
  <Slides>17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Arial</vt:lpstr>
      <vt:lpstr>Arial, sans-serif</vt:lpstr>
      <vt:lpstr>Calibri</vt:lpstr>
      <vt:lpstr>Calibri Light</vt:lpstr>
      <vt:lpstr>Gill Sans MT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François MINVIELLE</dc:creator>
  <cp:lastModifiedBy>pc</cp:lastModifiedBy>
  <cp:revision>17</cp:revision>
  <dcterms:created xsi:type="dcterms:W3CDTF">2019-11-07T10:42:14Z</dcterms:created>
  <dcterms:modified xsi:type="dcterms:W3CDTF">2019-11-26T12:46:22Z</dcterms:modified>
</cp:coreProperties>
</file>