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67" r:id="rId6"/>
    <p:sldId id="269" r:id="rId7"/>
    <p:sldId id="259" r:id="rId8"/>
    <p:sldId id="260" r:id="rId9"/>
    <p:sldId id="261" r:id="rId10"/>
    <p:sldId id="268" r:id="rId11"/>
    <p:sldId id="270"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5070" initials="g" lastIdx="1" clrIdx="0">
    <p:extLst>
      <p:ext uri="{19B8F6BF-5375-455C-9EA6-DF929625EA0E}">
        <p15:presenceInfo xmlns:p15="http://schemas.microsoft.com/office/powerpoint/2012/main" userId="g507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86" d="100"/>
          <a:sy n="86" d="100"/>
        </p:scale>
        <p:origin x="57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hange.or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7D8AB-D1AA-455D-A0B2-E751E175CC67}"/>
              </a:ext>
            </a:extLst>
          </p:cNvPr>
          <p:cNvSpPr>
            <a:spLocks noGrp="1"/>
          </p:cNvSpPr>
          <p:nvPr>
            <p:ph type="ctrTitle"/>
          </p:nvPr>
        </p:nvSpPr>
        <p:spPr>
          <a:xfrm>
            <a:off x="2589213" y="606669"/>
            <a:ext cx="8915399" cy="2262781"/>
          </a:xfrm>
        </p:spPr>
        <p:txBody>
          <a:bodyPr/>
          <a:lstStyle/>
          <a:p>
            <a:pPr algn="ctr"/>
            <a:r>
              <a:rPr lang="fr-FR" b="1" dirty="0"/>
              <a:t>Enjeux de la réforme de la voie professionnelle</a:t>
            </a:r>
          </a:p>
        </p:txBody>
      </p:sp>
      <p:sp>
        <p:nvSpPr>
          <p:cNvPr id="4" name="Sous-titre 3">
            <a:extLst>
              <a:ext uri="{FF2B5EF4-FFF2-40B4-BE49-F238E27FC236}">
                <a16:creationId xmlns:a16="http://schemas.microsoft.com/office/drawing/2014/main" id="{28BEE2BF-5E4E-4CA9-AE2E-836259ED5681}"/>
              </a:ext>
            </a:extLst>
          </p:cNvPr>
          <p:cNvSpPr txBox="1">
            <a:spLocks noGrp="1"/>
          </p:cNvSpPr>
          <p:nvPr>
            <p:ph type="subTitle" idx="1"/>
          </p:nvPr>
        </p:nvSpPr>
        <p:spPr>
          <a:xfrm>
            <a:off x="2932113" y="3115042"/>
            <a:ext cx="7667200" cy="1051570"/>
          </a:xfrm>
          <a:prstGeom prst="rect">
            <a:avLst/>
          </a:prstGeom>
          <a:noFill/>
        </p:spPr>
        <p:txBody>
          <a:bodyPr wrap="square" rtlCol="0">
            <a:spAutoFit/>
          </a:bodyPr>
          <a:lstStyle/>
          <a:p>
            <a:pPr algn="ctr"/>
            <a:r>
              <a:rPr lang="fr-FR" b="1" dirty="0"/>
              <a:t>  DES GRILLES HORAIRES </a:t>
            </a:r>
            <a:r>
              <a:rPr lang="fr-FR" b="1" dirty="0">
                <a:solidFill>
                  <a:srgbClr val="FF0000"/>
                </a:solidFill>
              </a:rPr>
              <a:t>(1)</a:t>
            </a:r>
            <a:r>
              <a:rPr lang="fr-FR" b="1" dirty="0"/>
              <a:t> AU SERVICE DES SUPPRESSIONS DE POSTES</a:t>
            </a:r>
          </a:p>
          <a:p>
            <a:pPr algn="ctr"/>
            <a:r>
              <a:rPr lang="fr-FR" b="1" dirty="0"/>
              <a:t>ET DE L’APPAUVRISSEMENT DE LA FORMATION !</a:t>
            </a:r>
          </a:p>
        </p:txBody>
      </p:sp>
      <p:pic>
        <p:nvPicPr>
          <p:cNvPr id="5" name="Image 4">
            <a:extLst>
              <a:ext uri="{FF2B5EF4-FFF2-40B4-BE49-F238E27FC236}">
                <a16:creationId xmlns:a16="http://schemas.microsoft.com/office/drawing/2014/main" id="{84FD42D7-E0CA-47C1-971D-EB3C613B603E}"/>
              </a:ext>
            </a:extLst>
          </p:cNvPr>
          <p:cNvPicPr>
            <a:picLocks noChangeAspect="1"/>
          </p:cNvPicPr>
          <p:nvPr/>
        </p:nvPicPr>
        <p:blipFill>
          <a:blip r:embed="rId2"/>
          <a:stretch>
            <a:fillRect/>
          </a:stretch>
        </p:blipFill>
        <p:spPr>
          <a:xfrm>
            <a:off x="687388" y="290399"/>
            <a:ext cx="1396105" cy="2267909"/>
          </a:xfrm>
          <a:prstGeom prst="rect">
            <a:avLst/>
          </a:prstGeom>
        </p:spPr>
      </p:pic>
      <p:pic>
        <p:nvPicPr>
          <p:cNvPr id="6" name="Image 5">
            <a:extLst>
              <a:ext uri="{FF2B5EF4-FFF2-40B4-BE49-F238E27FC236}">
                <a16:creationId xmlns:a16="http://schemas.microsoft.com/office/drawing/2014/main" id="{B78D27D3-65C9-42B9-96C6-A11C2E623C31}"/>
              </a:ext>
            </a:extLst>
          </p:cNvPr>
          <p:cNvPicPr>
            <a:picLocks noChangeAspect="1"/>
          </p:cNvPicPr>
          <p:nvPr/>
        </p:nvPicPr>
        <p:blipFill>
          <a:blip r:embed="rId3"/>
          <a:stretch>
            <a:fillRect/>
          </a:stretch>
        </p:blipFill>
        <p:spPr>
          <a:xfrm>
            <a:off x="9055945" y="5478606"/>
            <a:ext cx="3048264" cy="1316850"/>
          </a:xfrm>
          <a:prstGeom prst="rect">
            <a:avLst/>
          </a:prstGeom>
        </p:spPr>
      </p:pic>
      <p:pic>
        <p:nvPicPr>
          <p:cNvPr id="7" name="Image 6">
            <a:extLst>
              <a:ext uri="{FF2B5EF4-FFF2-40B4-BE49-F238E27FC236}">
                <a16:creationId xmlns:a16="http://schemas.microsoft.com/office/drawing/2014/main" id="{487306F7-D54C-4068-AD51-12477B98A708}"/>
              </a:ext>
            </a:extLst>
          </p:cNvPr>
          <p:cNvPicPr>
            <a:picLocks noChangeAspect="1"/>
          </p:cNvPicPr>
          <p:nvPr/>
        </p:nvPicPr>
        <p:blipFill>
          <a:blip r:embed="rId4"/>
          <a:stretch>
            <a:fillRect/>
          </a:stretch>
        </p:blipFill>
        <p:spPr>
          <a:xfrm>
            <a:off x="180121" y="5821620"/>
            <a:ext cx="575134" cy="1036380"/>
          </a:xfrm>
          <a:prstGeom prst="rect">
            <a:avLst/>
          </a:prstGeom>
        </p:spPr>
      </p:pic>
      <p:sp>
        <p:nvSpPr>
          <p:cNvPr id="3" name="Rectangle 2"/>
          <p:cNvSpPr/>
          <p:nvPr/>
        </p:nvSpPr>
        <p:spPr>
          <a:xfrm>
            <a:off x="2083493" y="5478606"/>
            <a:ext cx="6096000" cy="1384995"/>
          </a:xfrm>
          <a:prstGeom prst="rect">
            <a:avLst/>
          </a:prstGeom>
        </p:spPr>
        <p:txBody>
          <a:bodyPr>
            <a:spAutoFit/>
          </a:bodyPr>
          <a:lstStyle/>
          <a:p>
            <a:pPr algn="just"/>
            <a:r>
              <a:rPr lang="fr-FR" sz="1400" b="1" dirty="0">
                <a:solidFill>
                  <a:srgbClr val="FF0000"/>
                </a:solidFill>
              </a:rPr>
              <a:t>(1)</a:t>
            </a:r>
            <a:r>
              <a:rPr lang="fr-FR" sz="1400" dirty="0"/>
              <a:t>Le ministère devait nous faire parvenir les grilles horaires dans la semaine du 10 septembre. Nous n'avons toujours rien reçu et nous nous sommes donc basés sur les grilles contenues dans le dossier "Transformer le lycée professionnel". Par conséquent malgré l'affirmation du ministère le fléchage de la PSE et de l'éco-gestion reste à prouver!</a:t>
            </a:r>
          </a:p>
        </p:txBody>
      </p:sp>
    </p:spTree>
    <p:extLst>
      <p:ext uri="{BB962C8B-B14F-4D97-AF65-F5344CB8AC3E}">
        <p14:creationId xmlns:p14="http://schemas.microsoft.com/office/powerpoint/2010/main" val="6659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1000"/>
                                        <p:tgtEl>
                                          <p:spTgt spid="4">
                                            <p:txEl>
                                              <p:pRg st="0" end="0"/>
                                            </p:txEl>
                                          </p:spTgt>
                                        </p:tgtEl>
                                      </p:cBhvr>
                                    </p:animEffect>
                                    <p:anim calcmode="lin" valueType="num">
                                      <p:cBhvr>
                                        <p:cTn id="4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1000"/>
                                        <p:tgtEl>
                                          <p:spTgt spid="4">
                                            <p:txEl>
                                              <p:pRg st="1" end="1"/>
                                            </p:txEl>
                                          </p:spTgt>
                                        </p:tgtEl>
                                      </p:cBhvr>
                                    </p:animEffect>
                                    <p:anim calcmode="lin" valueType="num">
                                      <p:cBhvr>
                                        <p:cTn id="4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80">
                                          <p:stCondLst>
                                            <p:cond delay="0"/>
                                          </p:stCondLst>
                                        </p:cTn>
                                        <p:tgtEl>
                                          <p:spTgt spid="3"/>
                                        </p:tgtEl>
                                      </p:cBhvr>
                                    </p:animEffect>
                                    <p:anim calcmode="lin" valueType="num">
                                      <p:cBhvr>
                                        <p:cTn id="5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gtEl>
                                      </p:cBhvr>
                                      <p:to x="100000" y="60000"/>
                                    </p:animScale>
                                    <p:animScale>
                                      <p:cBhvr>
                                        <p:cTn id="62" dur="166" decel="50000">
                                          <p:stCondLst>
                                            <p:cond delay="676"/>
                                          </p:stCondLst>
                                        </p:cTn>
                                        <p:tgtEl>
                                          <p:spTgt spid="3"/>
                                        </p:tgtEl>
                                      </p:cBhvr>
                                      <p:to x="100000" y="100000"/>
                                    </p:animScale>
                                    <p:animScale>
                                      <p:cBhvr>
                                        <p:cTn id="63" dur="26">
                                          <p:stCondLst>
                                            <p:cond delay="1312"/>
                                          </p:stCondLst>
                                        </p:cTn>
                                        <p:tgtEl>
                                          <p:spTgt spid="3"/>
                                        </p:tgtEl>
                                      </p:cBhvr>
                                      <p:to x="100000" y="80000"/>
                                    </p:animScale>
                                    <p:animScale>
                                      <p:cBhvr>
                                        <p:cTn id="64" dur="166" decel="50000">
                                          <p:stCondLst>
                                            <p:cond delay="1338"/>
                                          </p:stCondLst>
                                        </p:cTn>
                                        <p:tgtEl>
                                          <p:spTgt spid="3"/>
                                        </p:tgtEl>
                                      </p:cBhvr>
                                      <p:to x="100000" y="100000"/>
                                    </p:animScale>
                                    <p:animScale>
                                      <p:cBhvr>
                                        <p:cTn id="65" dur="26">
                                          <p:stCondLst>
                                            <p:cond delay="1642"/>
                                          </p:stCondLst>
                                        </p:cTn>
                                        <p:tgtEl>
                                          <p:spTgt spid="3"/>
                                        </p:tgtEl>
                                      </p:cBhvr>
                                      <p:to x="100000" y="90000"/>
                                    </p:animScale>
                                    <p:animScale>
                                      <p:cBhvr>
                                        <p:cTn id="66" dur="166" decel="50000">
                                          <p:stCondLst>
                                            <p:cond delay="1668"/>
                                          </p:stCondLst>
                                        </p:cTn>
                                        <p:tgtEl>
                                          <p:spTgt spid="3"/>
                                        </p:tgtEl>
                                      </p:cBhvr>
                                      <p:to x="100000" y="100000"/>
                                    </p:animScale>
                                    <p:animScale>
                                      <p:cBhvr>
                                        <p:cTn id="67" dur="26">
                                          <p:stCondLst>
                                            <p:cond delay="1808"/>
                                          </p:stCondLst>
                                        </p:cTn>
                                        <p:tgtEl>
                                          <p:spTgt spid="3"/>
                                        </p:tgtEl>
                                      </p:cBhvr>
                                      <p:to x="100000" y="95000"/>
                                    </p:animScale>
                                    <p:animScale>
                                      <p:cBhvr>
                                        <p:cTn id="6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C08D10F-011E-48F9-9956-430EF7DDEC2D}"/>
              </a:ext>
            </a:extLst>
          </p:cNvPr>
          <p:cNvSpPr>
            <a:spLocks noGrp="1"/>
          </p:cNvSpPr>
          <p:nvPr>
            <p:ph type="title"/>
          </p:nvPr>
        </p:nvSpPr>
        <p:spPr>
          <a:xfrm>
            <a:off x="1899821" y="639192"/>
            <a:ext cx="9604791" cy="1265808"/>
          </a:xfrm>
        </p:spPr>
        <p:txBody>
          <a:bodyPr>
            <a:normAutofit/>
          </a:bodyPr>
          <a:lstStyle/>
          <a:p>
            <a:pPr algn="ctr"/>
            <a:r>
              <a:rPr lang="fr-FR" b="1" dirty="0"/>
              <a:t>« MIXAGE » DES PUBLICS ET DES PARCOURS</a:t>
            </a:r>
          </a:p>
        </p:txBody>
      </p:sp>
      <p:sp>
        <p:nvSpPr>
          <p:cNvPr id="5" name="Espace réservé du contenu 2">
            <a:extLst>
              <a:ext uri="{FF2B5EF4-FFF2-40B4-BE49-F238E27FC236}">
                <a16:creationId xmlns:a16="http://schemas.microsoft.com/office/drawing/2014/main" id="{56F7E141-D032-4B82-840E-F9EC812DE88F}"/>
              </a:ext>
            </a:extLst>
          </p:cNvPr>
          <p:cNvSpPr>
            <a:spLocks noGrp="1"/>
          </p:cNvSpPr>
          <p:nvPr>
            <p:ph idx="1"/>
          </p:nvPr>
        </p:nvSpPr>
        <p:spPr>
          <a:xfrm>
            <a:off x="2589212" y="2133600"/>
            <a:ext cx="8915400" cy="3777622"/>
          </a:xfrm>
        </p:spPr>
        <p:txBody>
          <a:bodyPr>
            <a:normAutofit/>
          </a:bodyPr>
          <a:lstStyle/>
          <a:p>
            <a:r>
              <a:rPr lang="fr-FR" dirty="0"/>
              <a:t>Création d’une UFA dans chaque LP</a:t>
            </a:r>
          </a:p>
          <a:p>
            <a:pPr marL="0" indent="0">
              <a:buNone/>
            </a:pPr>
            <a:endParaRPr lang="fr-FR" dirty="0"/>
          </a:p>
          <a:p>
            <a:r>
              <a:rPr lang="fr-FR" dirty="0"/>
              <a:t>Possibilité donnée aux élèves de choisir, aussi bien en CAP qu’en Bac pro dès la première, entre statut scolaire et apprentissage</a:t>
            </a:r>
          </a:p>
          <a:p>
            <a:pPr marL="0" indent="0">
              <a:buNone/>
            </a:pPr>
            <a:endParaRPr lang="fr-FR" dirty="0"/>
          </a:p>
          <a:p>
            <a:r>
              <a:rPr lang="fr-FR" dirty="0"/>
              <a:t>Conditions de travail des enseignants dégradées (incohérence pédagogique……) et conditions d’étude des élèves dégradées</a:t>
            </a:r>
          </a:p>
          <a:p>
            <a:endParaRPr lang="fr-FR" dirty="0"/>
          </a:p>
          <a:p>
            <a:r>
              <a:rPr lang="fr-FR" dirty="0"/>
              <a:t>Quelles modalités de prise en compte des </a:t>
            </a:r>
            <a:r>
              <a:rPr lang="fr-FR" dirty="0" err="1"/>
              <a:t>apprenti·es</a:t>
            </a:r>
            <a:r>
              <a:rPr lang="fr-FR" dirty="0"/>
              <a:t> dans les effectifs ? </a:t>
            </a:r>
          </a:p>
          <a:p>
            <a:pPr marL="0" indent="0">
              <a:buNone/>
            </a:pPr>
            <a:endParaRPr lang="fr-FR" dirty="0"/>
          </a:p>
          <a:p>
            <a:endParaRPr lang="fr-FR" dirty="0"/>
          </a:p>
        </p:txBody>
      </p:sp>
    </p:spTree>
    <p:extLst>
      <p:ext uri="{BB962C8B-B14F-4D97-AF65-F5344CB8AC3E}">
        <p14:creationId xmlns:p14="http://schemas.microsoft.com/office/powerpoint/2010/main" val="185184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80">
                                          <p:stCondLst>
                                            <p:cond delay="0"/>
                                          </p:stCondLst>
                                        </p:cTn>
                                        <p:tgtEl>
                                          <p:spTgt spid="5">
                                            <p:txEl>
                                              <p:pRg st="4" end="4"/>
                                            </p:txEl>
                                          </p:spTgt>
                                        </p:tgtEl>
                                      </p:cBhvr>
                                    </p:animEffect>
                                    <p:anim calcmode="lin" valueType="num">
                                      <p:cBhvr>
                                        <p:cTn id="4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4" end="4"/>
                                            </p:txEl>
                                          </p:spTgt>
                                        </p:tgtEl>
                                      </p:cBhvr>
                                      <p:to x="100000" y="60000"/>
                                    </p:animScale>
                                    <p:animScale>
                                      <p:cBhvr>
                                        <p:cTn id="50" dur="166" decel="50000">
                                          <p:stCondLst>
                                            <p:cond delay="676"/>
                                          </p:stCondLst>
                                        </p:cTn>
                                        <p:tgtEl>
                                          <p:spTgt spid="5">
                                            <p:txEl>
                                              <p:pRg st="4" end="4"/>
                                            </p:txEl>
                                          </p:spTgt>
                                        </p:tgtEl>
                                      </p:cBhvr>
                                      <p:to x="100000" y="100000"/>
                                    </p:animScale>
                                    <p:animScale>
                                      <p:cBhvr>
                                        <p:cTn id="51" dur="26">
                                          <p:stCondLst>
                                            <p:cond delay="1312"/>
                                          </p:stCondLst>
                                        </p:cTn>
                                        <p:tgtEl>
                                          <p:spTgt spid="5">
                                            <p:txEl>
                                              <p:pRg st="4" end="4"/>
                                            </p:txEl>
                                          </p:spTgt>
                                        </p:tgtEl>
                                      </p:cBhvr>
                                      <p:to x="100000" y="80000"/>
                                    </p:animScale>
                                    <p:animScale>
                                      <p:cBhvr>
                                        <p:cTn id="52" dur="166" decel="50000">
                                          <p:stCondLst>
                                            <p:cond delay="1338"/>
                                          </p:stCondLst>
                                        </p:cTn>
                                        <p:tgtEl>
                                          <p:spTgt spid="5">
                                            <p:txEl>
                                              <p:pRg st="4" end="4"/>
                                            </p:txEl>
                                          </p:spTgt>
                                        </p:tgtEl>
                                      </p:cBhvr>
                                      <p:to x="100000" y="100000"/>
                                    </p:animScale>
                                    <p:animScale>
                                      <p:cBhvr>
                                        <p:cTn id="53" dur="26">
                                          <p:stCondLst>
                                            <p:cond delay="1642"/>
                                          </p:stCondLst>
                                        </p:cTn>
                                        <p:tgtEl>
                                          <p:spTgt spid="5">
                                            <p:txEl>
                                              <p:pRg st="4" end="4"/>
                                            </p:txEl>
                                          </p:spTgt>
                                        </p:tgtEl>
                                      </p:cBhvr>
                                      <p:to x="100000" y="90000"/>
                                    </p:animScale>
                                    <p:animScale>
                                      <p:cBhvr>
                                        <p:cTn id="54" dur="166" decel="50000">
                                          <p:stCondLst>
                                            <p:cond delay="1668"/>
                                          </p:stCondLst>
                                        </p:cTn>
                                        <p:tgtEl>
                                          <p:spTgt spid="5">
                                            <p:txEl>
                                              <p:pRg st="4" end="4"/>
                                            </p:txEl>
                                          </p:spTgt>
                                        </p:tgtEl>
                                      </p:cBhvr>
                                      <p:to x="100000" y="100000"/>
                                    </p:animScale>
                                    <p:animScale>
                                      <p:cBhvr>
                                        <p:cTn id="55" dur="26">
                                          <p:stCondLst>
                                            <p:cond delay="1808"/>
                                          </p:stCondLst>
                                        </p:cTn>
                                        <p:tgtEl>
                                          <p:spTgt spid="5">
                                            <p:txEl>
                                              <p:pRg st="4" end="4"/>
                                            </p:txEl>
                                          </p:spTgt>
                                        </p:tgtEl>
                                      </p:cBhvr>
                                      <p:to x="100000" y="95000"/>
                                    </p:animScale>
                                    <p:animScale>
                                      <p:cBhvr>
                                        <p:cTn id="56" dur="166" decel="50000">
                                          <p:stCondLst>
                                            <p:cond delay="1834"/>
                                          </p:stCondLst>
                                        </p:cTn>
                                        <p:tgtEl>
                                          <p:spTgt spid="5">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wipe(down)">
                                      <p:cBhvr>
                                        <p:cTn id="61" dur="580">
                                          <p:stCondLst>
                                            <p:cond delay="0"/>
                                          </p:stCondLst>
                                        </p:cTn>
                                        <p:tgtEl>
                                          <p:spTgt spid="5">
                                            <p:txEl>
                                              <p:pRg st="6" end="6"/>
                                            </p:txEl>
                                          </p:spTgt>
                                        </p:tgtEl>
                                      </p:cBhvr>
                                    </p:animEffect>
                                    <p:anim calcmode="lin" valueType="num">
                                      <p:cBhvr>
                                        <p:cTn id="62"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6" end="6"/>
                                            </p:txEl>
                                          </p:spTgt>
                                        </p:tgtEl>
                                      </p:cBhvr>
                                      <p:to x="100000" y="60000"/>
                                    </p:animScale>
                                    <p:animScale>
                                      <p:cBhvr>
                                        <p:cTn id="68" dur="166" decel="50000">
                                          <p:stCondLst>
                                            <p:cond delay="676"/>
                                          </p:stCondLst>
                                        </p:cTn>
                                        <p:tgtEl>
                                          <p:spTgt spid="5">
                                            <p:txEl>
                                              <p:pRg st="6" end="6"/>
                                            </p:txEl>
                                          </p:spTgt>
                                        </p:tgtEl>
                                      </p:cBhvr>
                                      <p:to x="100000" y="100000"/>
                                    </p:animScale>
                                    <p:animScale>
                                      <p:cBhvr>
                                        <p:cTn id="69" dur="26">
                                          <p:stCondLst>
                                            <p:cond delay="1312"/>
                                          </p:stCondLst>
                                        </p:cTn>
                                        <p:tgtEl>
                                          <p:spTgt spid="5">
                                            <p:txEl>
                                              <p:pRg st="6" end="6"/>
                                            </p:txEl>
                                          </p:spTgt>
                                        </p:tgtEl>
                                      </p:cBhvr>
                                      <p:to x="100000" y="80000"/>
                                    </p:animScale>
                                    <p:animScale>
                                      <p:cBhvr>
                                        <p:cTn id="70" dur="166" decel="50000">
                                          <p:stCondLst>
                                            <p:cond delay="1338"/>
                                          </p:stCondLst>
                                        </p:cTn>
                                        <p:tgtEl>
                                          <p:spTgt spid="5">
                                            <p:txEl>
                                              <p:pRg st="6" end="6"/>
                                            </p:txEl>
                                          </p:spTgt>
                                        </p:tgtEl>
                                      </p:cBhvr>
                                      <p:to x="100000" y="100000"/>
                                    </p:animScale>
                                    <p:animScale>
                                      <p:cBhvr>
                                        <p:cTn id="71" dur="26">
                                          <p:stCondLst>
                                            <p:cond delay="1642"/>
                                          </p:stCondLst>
                                        </p:cTn>
                                        <p:tgtEl>
                                          <p:spTgt spid="5">
                                            <p:txEl>
                                              <p:pRg st="6" end="6"/>
                                            </p:txEl>
                                          </p:spTgt>
                                        </p:tgtEl>
                                      </p:cBhvr>
                                      <p:to x="100000" y="90000"/>
                                    </p:animScale>
                                    <p:animScale>
                                      <p:cBhvr>
                                        <p:cTn id="72" dur="166" decel="50000">
                                          <p:stCondLst>
                                            <p:cond delay="1668"/>
                                          </p:stCondLst>
                                        </p:cTn>
                                        <p:tgtEl>
                                          <p:spTgt spid="5">
                                            <p:txEl>
                                              <p:pRg st="6" end="6"/>
                                            </p:txEl>
                                          </p:spTgt>
                                        </p:tgtEl>
                                      </p:cBhvr>
                                      <p:to x="100000" y="100000"/>
                                    </p:animScale>
                                    <p:animScale>
                                      <p:cBhvr>
                                        <p:cTn id="73" dur="26">
                                          <p:stCondLst>
                                            <p:cond delay="1808"/>
                                          </p:stCondLst>
                                        </p:cTn>
                                        <p:tgtEl>
                                          <p:spTgt spid="5">
                                            <p:txEl>
                                              <p:pRg st="6" end="6"/>
                                            </p:txEl>
                                          </p:spTgt>
                                        </p:tgtEl>
                                      </p:cBhvr>
                                      <p:to x="100000" y="95000"/>
                                    </p:animScale>
                                    <p:animScale>
                                      <p:cBhvr>
                                        <p:cTn id="74" dur="166" decel="50000">
                                          <p:stCondLst>
                                            <p:cond delay="1834"/>
                                          </p:stCondLst>
                                        </p:cTn>
                                        <p:tgtEl>
                                          <p:spTgt spid="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FC2C4-4337-486E-926B-B3EBBEED079E}"/>
              </a:ext>
            </a:extLst>
          </p:cNvPr>
          <p:cNvSpPr>
            <a:spLocks noGrp="1"/>
          </p:cNvSpPr>
          <p:nvPr>
            <p:ph type="title"/>
          </p:nvPr>
        </p:nvSpPr>
        <p:spPr/>
        <p:txBody>
          <a:bodyPr/>
          <a:lstStyle/>
          <a:p>
            <a:r>
              <a:rPr lang="fr-FR" dirty="0"/>
              <a:t>Mise en place de « classes passerelles »</a:t>
            </a:r>
          </a:p>
        </p:txBody>
      </p:sp>
      <p:sp>
        <p:nvSpPr>
          <p:cNvPr id="3" name="Espace réservé du contenu 2">
            <a:extLst>
              <a:ext uri="{FF2B5EF4-FFF2-40B4-BE49-F238E27FC236}">
                <a16:creationId xmlns:a16="http://schemas.microsoft.com/office/drawing/2014/main" id="{9C94B035-FABD-4039-B25F-4FBE3D526383}"/>
              </a:ext>
            </a:extLst>
          </p:cNvPr>
          <p:cNvSpPr>
            <a:spLocks noGrp="1"/>
          </p:cNvSpPr>
          <p:nvPr>
            <p:ph idx="1"/>
          </p:nvPr>
        </p:nvSpPr>
        <p:spPr>
          <a:xfrm>
            <a:off x="2589212" y="1473693"/>
            <a:ext cx="8915400" cy="1083076"/>
          </a:xfrm>
        </p:spPr>
        <p:txBody>
          <a:bodyPr>
            <a:normAutofit/>
          </a:bodyPr>
          <a:lstStyle/>
          <a:p>
            <a:pPr algn="just"/>
            <a:r>
              <a:rPr lang="fr-FR" u="sng" dirty="0"/>
              <a:t>Nouveauté de la voie professionnelle (voir la circulaire n° 2018-089)</a:t>
            </a:r>
            <a:r>
              <a:rPr lang="fr-FR" dirty="0"/>
              <a:t>, la classe passerelle d'une durée d'un an doit donner un coup de pouce aux </a:t>
            </a:r>
            <a:r>
              <a:rPr lang="fr-FR" dirty="0" err="1"/>
              <a:t>lycéen·nes</a:t>
            </a:r>
            <a:r>
              <a:rPr lang="fr-FR" dirty="0"/>
              <a:t> </a:t>
            </a:r>
            <a:r>
              <a:rPr lang="fr-FR" dirty="0" err="1"/>
              <a:t>professionnel·les</a:t>
            </a:r>
            <a:r>
              <a:rPr lang="fr-FR" dirty="0"/>
              <a:t> pour intégrer un BTS</a:t>
            </a:r>
          </a:p>
        </p:txBody>
      </p:sp>
      <p:sp>
        <p:nvSpPr>
          <p:cNvPr id="4" name="ZoneTexte 3">
            <a:extLst>
              <a:ext uri="{FF2B5EF4-FFF2-40B4-BE49-F238E27FC236}">
                <a16:creationId xmlns:a16="http://schemas.microsoft.com/office/drawing/2014/main" id="{FF33C504-21C9-4945-B9E0-652F9A2C298F}"/>
              </a:ext>
            </a:extLst>
          </p:cNvPr>
          <p:cNvSpPr txBox="1"/>
          <p:nvPr/>
        </p:nvSpPr>
        <p:spPr>
          <a:xfrm>
            <a:off x="2254928" y="2565646"/>
            <a:ext cx="3719744" cy="400110"/>
          </a:xfrm>
          <a:prstGeom prst="rect">
            <a:avLst/>
          </a:prstGeom>
          <a:noFill/>
        </p:spPr>
        <p:txBody>
          <a:bodyPr wrap="square" rtlCol="0">
            <a:spAutoFit/>
          </a:bodyPr>
          <a:lstStyle/>
          <a:p>
            <a:r>
              <a:rPr lang="fr-FR" sz="2000" dirty="0">
                <a:solidFill>
                  <a:srgbClr val="FF0000"/>
                </a:solidFill>
                <a:latin typeface="Edo SZ" panose="02000000000000000000" pitchFamily="2" charset="0"/>
              </a:rPr>
              <a:t>Une revendication de la CGT ?</a:t>
            </a:r>
          </a:p>
        </p:txBody>
      </p:sp>
      <p:pic>
        <p:nvPicPr>
          <p:cNvPr id="6" name="Image 5">
            <a:extLst>
              <a:ext uri="{FF2B5EF4-FFF2-40B4-BE49-F238E27FC236}">
                <a16:creationId xmlns:a16="http://schemas.microsoft.com/office/drawing/2014/main" id="{FE33D689-B0BC-43DA-B1F8-E6162BAF16A8}"/>
              </a:ext>
            </a:extLst>
          </p:cNvPr>
          <p:cNvPicPr>
            <a:picLocks noChangeAspect="1"/>
          </p:cNvPicPr>
          <p:nvPr/>
        </p:nvPicPr>
        <p:blipFill>
          <a:blip r:embed="rId2"/>
          <a:stretch>
            <a:fillRect/>
          </a:stretch>
        </p:blipFill>
        <p:spPr>
          <a:xfrm>
            <a:off x="2527068" y="2965756"/>
            <a:ext cx="2311262" cy="3077791"/>
          </a:xfrm>
          <a:prstGeom prst="rect">
            <a:avLst/>
          </a:prstGeom>
        </p:spPr>
      </p:pic>
      <p:sp>
        <p:nvSpPr>
          <p:cNvPr id="7" name="ZoneTexte 6">
            <a:extLst>
              <a:ext uri="{FF2B5EF4-FFF2-40B4-BE49-F238E27FC236}">
                <a16:creationId xmlns:a16="http://schemas.microsoft.com/office/drawing/2014/main" id="{4F6646DF-3761-463B-9318-B771775EE220}"/>
              </a:ext>
            </a:extLst>
          </p:cNvPr>
          <p:cNvSpPr txBox="1"/>
          <p:nvPr/>
        </p:nvSpPr>
        <p:spPr>
          <a:xfrm>
            <a:off x="6095999" y="2965756"/>
            <a:ext cx="5408612" cy="1200329"/>
          </a:xfrm>
          <a:prstGeom prst="rect">
            <a:avLst/>
          </a:prstGeom>
          <a:noFill/>
        </p:spPr>
        <p:txBody>
          <a:bodyPr wrap="square" rtlCol="0">
            <a:spAutoFit/>
          </a:bodyPr>
          <a:lstStyle/>
          <a:p>
            <a:pPr algn="just"/>
            <a:r>
              <a:rPr lang="fr-FR" dirty="0"/>
              <a:t>La CGT veut récupérer avec cette classe passerelle une année de formation perdue en 2009 (bac pro 3 ans) et nécessaire pour les jeunes.</a:t>
            </a:r>
          </a:p>
        </p:txBody>
      </p:sp>
      <p:sp>
        <p:nvSpPr>
          <p:cNvPr id="8" name="ZoneTexte 7">
            <a:extLst>
              <a:ext uri="{FF2B5EF4-FFF2-40B4-BE49-F238E27FC236}">
                <a16:creationId xmlns:a16="http://schemas.microsoft.com/office/drawing/2014/main" id="{05789E29-6437-4E60-8E34-1D340054E709}"/>
              </a:ext>
            </a:extLst>
          </p:cNvPr>
          <p:cNvSpPr txBox="1"/>
          <p:nvPr/>
        </p:nvSpPr>
        <p:spPr>
          <a:xfrm>
            <a:off x="6132989" y="4273651"/>
            <a:ext cx="5334631" cy="1200329"/>
          </a:xfrm>
          <a:prstGeom prst="rect">
            <a:avLst/>
          </a:prstGeom>
          <a:noFill/>
        </p:spPr>
        <p:txBody>
          <a:bodyPr wrap="square" rtlCol="0">
            <a:spAutoFit/>
          </a:bodyPr>
          <a:lstStyle/>
          <a:p>
            <a:pPr algn="just"/>
            <a:r>
              <a:rPr lang="fr-FR" dirty="0">
                <a:solidFill>
                  <a:srgbClr val="FF0000"/>
                </a:solidFill>
              </a:rPr>
              <a:t>Mais le dispositif mis en place ne correspond pas à cette revendication : pas de classes formelles, un financement en HSE, dispositif d’attente des </a:t>
            </a:r>
            <a:r>
              <a:rPr lang="fr-FR" dirty="0" err="1">
                <a:solidFill>
                  <a:srgbClr val="FF0000"/>
                </a:solidFill>
              </a:rPr>
              <a:t>recalé·es</a:t>
            </a:r>
            <a:r>
              <a:rPr lang="fr-FR" dirty="0">
                <a:solidFill>
                  <a:srgbClr val="FF0000"/>
                </a:solidFill>
              </a:rPr>
              <a:t> de Parcours Sup…</a:t>
            </a:r>
          </a:p>
        </p:txBody>
      </p:sp>
      <p:sp>
        <p:nvSpPr>
          <p:cNvPr id="9" name="ZoneTexte 8">
            <a:extLst>
              <a:ext uri="{FF2B5EF4-FFF2-40B4-BE49-F238E27FC236}">
                <a16:creationId xmlns:a16="http://schemas.microsoft.com/office/drawing/2014/main" id="{5EED59B0-19AB-48EA-89C6-745EC37EE2F4}"/>
              </a:ext>
            </a:extLst>
          </p:cNvPr>
          <p:cNvSpPr txBox="1"/>
          <p:nvPr/>
        </p:nvSpPr>
        <p:spPr>
          <a:xfrm>
            <a:off x="1055811" y="6123368"/>
            <a:ext cx="11348621" cy="461665"/>
          </a:xfrm>
          <a:prstGeom prst="rect">
            <a:avLst/>
          </a:prstGeom>
          <a:noFill/>
        </p:spPr>
        <p:txBody>
          <a:bodyPr wrap="square" rtlCol="0">
            <a:spAutoFit/>
          </a:bodyPr>
          <a:lstStyle/>
          <a:p>
            <a:r>
              <a:rPr lang="fr-FR" sz="2400" b="1" dirty="0">
                <a:solidFill>
                  <a:srgbClr val="00B050"/>
                </a:solidFill>
              </a:rPr>
              <a:t> Une classe, un référentiel, des heures postes : la revendication de la CGT !</a:t>
            </a:r>
          </a:p>
        </p:txBody>
      </p:sp>
    </p:spTree>
    <p:extLst>
      <p:ext uri="{BB962C8B-B14F-4D97-AF65-F5344CB8AC3E}">
        <p14:creationId xmlns:p14="http://schemas.microsoft.com/office/powerpoint/2010/main" val="120576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anim calcmode="lin" valueType="num">
                                      <p:cBhvr>
                                        <p:cTn id="25" dur="2000" fill="hold"/>
                                        <p:tgtEl>
                                          <p:spTgt spid="9"/>
                                        </p:tgtEl>
                                        <p:attrNameLst>
                                          <p:attrName>ppt_w</p:attrName>
                                        </p:attrNameLst>
                                      </p:cBhvr>
                                      <p:tavLst>
                                        <p:tav tm="0" fmla="#ppt_w*sin(2.5*pi*$)">
                                          <p:val>
                                            <p:fltVal val="0"/>
                                          </p:val>
                                        </p:tav>
                                        <p:tav tm="100000">
                                          <p:val>
                                            <p:fltVal val="1"/>
                                          </p:val>
                                        </p:tav>
                                      </p:tavLst>
                                    </p:anim>
                                    <p:anim calcmode="lin" valueType="num">
                                      <p:cBhvr>
                                        <p:cTn id="2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BAADA-B9D6-45A1-808F-00EF6C930006}"/>
              </a:ext>
            </a:extLst>
          </p:cNvPr>
          <p:cNvSpPr>
            <a:spLocks noGrp="1"/>
          </p:cNvSpPr>
          <p:nvPr>
            <p:ph type="title"/>
          </p:nvPr>
        </p:nvSpPr>
        <p:spPr/>
        <p:txBody>
          <a:bodyPr/>
          <a:lstStyle/>
          <a:p>
            <a:pPr algn="ctr"/>
            <a:r>
              <a:rPr lang="fr-FR" b="1" dirty="0"/>
              <a:t>Conséquences :</a:t>
            </a:r>
          </a:p>
        </p:txBody>
      </p:sp>
      <p:sp>
        <p:nvSpPr>
          <p:cNvPr id="3" name="Espace réservé du contenu 2">
            <a:extLst>
              <a:ext uri="{FF2B5EF4-FFF2-40B4-BE49-F238E27FC236}">
                <a16:creationId xmlns:a16="http://schemas.microsoft.com/office/drawing/2014/main" id="{56F7E141-D032-4B82-840E-F9EC812DE88F}"/>
              </a:ext>
            </a:extLst>
          </p:cNvPr>
          <p:cNvSpPr>
            <a:spLocks noGrp="1"/>
          </p:cNvSpPr>
          <p:nvPr>
            <p:ph idx="1"/>
          </p:nvPr>
        </p:nvSpPr>
        <p:spPr/>
        <p:txBody>
          <a:bodyPr>
            <a:normAutofit lnSpcReduction="10000"/>
          </a:bodyPr>
          <a:lstStyle/>
          <a:p>
            <a:r>
              <a:rPr lang="fr-FR" dirty="0"/>
              <a:t>Une formation au rabais pour les élèves </a:t>
            </a:r>
            <a:r>
              <a:rPr lang="fr-FR" dirty="0" err="1"/>
              <a:t>scolarisé·es</a:t>
            </a:r>
            <a:r>
              <a:rPr lang="fr-FR" dirty="0"/>
              <a:t> dans cette voie</a:t>
            </a:r>
          </a:p>
          <a:p>
            <a:pPr marL="0" indent="0">
              <a:buNone/>
            </a:pPr>
            <a:endParaRPr lang="fr-FR" dirty="0"/>
          </a:p>
          <a:p>
            <a:r>
              <a:rPr lang="fr-FR" dirty="0"/>
              <a:t>Une baisse des enseignements disciplinaires</a:t>
            </a:r>
          </a:p>
          <a:p>
            <a:pPr marL="0" indent="0">
              <a:buNone/>
            </a:pPr>
            <a:endParaRPr lang="fr-FR" dirty="0"/>
          </a:p>
          <a:p>
            <a:r>
              <a:rPr lang="fr-FR" dirty="0"/>
              <a:t>Un appauvrissement des contenus d’enseignement</a:t>
            </a:r>
          </a:p>
          <a:p>
            <a:pPr marL="0" indent="0">
              <a:buNone/>
            </a:pPr>
            <a:endParaRPr lang="fr-FR" dirty="0"/>
          </a:p>
          <a:p>
            <a:r>
              <a:rPr lang="fr-FR" dirty="0"/>
              <a:t>Un palier de tri supplémentaire avec les classes passerelles</a:t>
            </a:r>
          </a:p>
          <a:p>
            <a:endParaRPr lang="fr-FR" dirty="0"/>
          </a:p>
          <a:p>
            <a:r>
              <a:rPr lang="fr-FR" dirty="0"/>
              <a:t>Une concurrence exacerbée par un temps supplémentaire pour trouver une formation par apprentissage en BTS</a:t>
            </a:r>
          </a:p>
        </p:txBody>
      </p:sp>
      <p:pic>
        <p:nvPicPr>
          <p:cNvPr id="4" name="Image 3">
            <a:extLst>
              <a:ext uri="{FF2B5EF4-FFF2-40B4-BE49-F238E27FC236}">
                <a16:creationId xmlns:a16="http://schemas.microsoft.com/office/drawing/2014/main" id="{BC432640-51F4-410A-938B-BA8AF6162475}"/>
              </a:ext>
            </a:extLst>
          </p:cNvPr>
          <p:cNvPicPr>
            <a:picLocks noChangeAspect="1"/>
          </p:cNvPicPr>
          <p:nvPr/>
        </p:nvPicPr>
        <p:blipFill>
          <a:blip r:embed="rId2"/>
          <a:stretch>
            <a:fillRect/>
          </a:stretch>
        </p:blipFill>
        <p:spPr>
          <a:xfrm>
            <a:off x="188130" y="5821590"/>
            <a:ext cx="579170" cy="1036410"/>
          </a:xfrm>
          <a:prstGeom prst="rect">
            <a:avLst/>
          </a:prstGeom>
        </p:spPr>
      </p:pic>
    </p:spTree>
    <p:extLst>
      <p:ext uri="{BB962C8B-B14F-4D97-AF65-F5344CB8AC3E}">
        <p14:creationId xmlns:p14="http://schemas.microsoft.com/office/powerpoint/2010/main" val="175936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580">
                                          <p:stCondLst>
                                            <p:cond delay="0"/>
                                          </p:stCondLst>
                                        </p:cTn>
                                        <p:tgtEl>
                                          <p:spTgt spid="3">
                                            <p:txEl>
                                              <p:pRg st="8" end="8"/>
                                            </p:txEl>
                                          </p:spTgt>
                                        </p:tgtEl>
                                      </p:cBhvr>
                                    </p:animEffect>
                                    <p:anim calcmode="lin" valueType="num">
                                      <p:cBhvr>
                                        <p:cTn id="8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8" end="8"/>
                                            </p:txEl>
                                          </p:spTgt>
                                        </p:tgtEl>
                                      </p:cBhvr>
                                      <p:to x="100000" y="60000"/>
                                    </p:animScale>
                                    <p:animScale>
                                      <p:cBhvr>
                                        <p:cTn id="86" dur="166" decel="50000">
                                          <p:stCondLst>
                                            <p:cond delay="676"/>
                                          </p:stCondLst>
                                        </p:cTn>
                                        <p:tgtEl>
                                          <p:spTgt spid="3">
                                            <p:txEl>
                                              <p:pRg st="8" end="8"/>
                                            </p:txEl>
                                          </p:spTgt>
                                        </p:tgtEl>
                                      </p:cBhvr>
                                      <p:to x="100000" y="100000"/>
                                    </p:animScale>
                                    <p:animScale>
                                      <p:cBhvr>
                                        <p:cTn id="87" dur="26">
                                          <p:stCondLst>
                                            <p:cond delay="1312"/>
                                          </p:stCondLst>
                                        </p:cTn>
                                        <p:tgtEl>
                                          <p:spTgt spid="3">
                                            <p:txEl>
                                              <p:pRg st="8" end="8"/>
                                            </p:txEl>
                                          </p:spTgt>
                                        </p:tgtEl>
                                      </p:cBhvr>
                                      <p:to x="100000" y="80000"/>
                                    </p:animScale>
                                    <p:animScale>
                                      <p:cBhvr>
                                        <p:cTn id="88" dur="166" decel="50000">
                                          <p:stCondLst>
                                            <p:cond delay="1338"/>
                                          </p:stCondLst>
                                        </p:cTn>
                                        <p:tgtEl>
                                          <p:spTgt spid="3">
                                            <p:txEl>
                                              <p:pRg st="8" end="8"/>
                                            </p:txEl>
                                          </p:spTgt>
                                        </p:tgtEl>
                                      </p:cBhvr>
                                      <p:to x="100000" y="100000"/>
                                    </p:animScale>
                                    <p:animScale>
                                      <p:cBhvr>
                                        <p:cTn id="89" dur="26">
                                          <p:stCondLst>
                                            <p:cond delay="1642"/>
                                          </p:stCondLst>
                                        </p:cTn>
                                        <p:tgtEl>
                                          <p:spTgt spid="3">
                                            <p:txEl>
                                              <p:pRg st="8" end="8"/>
                                            </p:txEl>
                                          </p:spTgt>
                                        </p:tgtEl>
                                      </p:cBhvr>
                                      <p:to x="100000" y="90000"/>
                                    </p:animScale>
                                    <p:animScale>
                                      <p:cBhvr>
                                        <p:cTn id="90" dur="166" decel="50000">
                                          <p:stCondLst>
                                            <p:cond delay="1668"/>
                                          </p:stCondLst>
                                        </p:cTn>
                                        <p:tgtEl>
                                          <p:spTgt spid="3">
                                            <p:txEl>
                                              <p:pRg st="8" end="8"/>
                                            </p:txEl>
                                          </p:spTgt>
                                        </p:tgtEl>
                                      </p:cBhvr>
                                      <p:to x="100000" y="100000"/>
                                    </p:animScale>
                                    <p:animScale>
                                      <p:cBhvr>
                                        <p:cTn id="91" dur="26">
                                          <p:stCondLst>
                                            <p:cond delay="1808"/>
                                          </p:stCondLst>
                                        </p:cTn>
                                        <p:tgtEl>
                                          <p:spTgt spid="3">
                                            <p:txEl>
                                              <p:pRg st="8" end="8"/>
                                            </p:txEl>
                                          </p:spTgt>
                                        </p:tgtEl>
                                      </p:cBhvr>
                                      <p:to x="100000" y="95000"/>
                                    </p:animScale>
                                    <p:animScale>
                                      <p:cBhvr>
                                        <p:cTn id="9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C9335C-B10A-4119-8C96-89F8F32BDCFA}"/>
              </a:ext>
            </a:extLst>
          </p:cNvPr>
          <p:cNvSpPr>
            <a:spLocks noGrp="1"/>
          </p:cNvSpPr>
          <p:nvPr>
            <p:ph type="title"/>
          </p:nvPr>
        </p:nvSpPr>
        <p:spPr/>
        <p:txBody>
          <a:bodyPr/>
          <a:lstStyle/>
          <a:p>
            <a:pPr algn="ctr"/>
            <a:r>
              <a:rPr lang="fr-FR" b="1" dirty="0"/>
              <a:t>Notre action syndicale</a:t>
            </a:r>
            <a:br>
              <a:rPr lang="fr-FR" b="1" dirty="0"/>
            </a:br>
            <a:endParaRPr lang="fr-FR" b="1" dirty="0"/>
          </a:p>
        </p:txBody>
      </p:sp>
      <p:sp>
        <p:nvSpPr>
          <p:cNvPr id="3" name="Espace réservé du contenu 2">
            <a:extLst>
              <a:ext uri="{FF2B5EF4-FFF2-40B4-BE49-F238E27FC236}">
                <a16:creationId xmlns:a16="http://schemas.microsoft.com/office/drawing/2014/main" id="{F7F97257-F2F0-4E9B-B5AC-A4D314344713}"/>
              </a:ext>
            </a:extLst>
          </p:cNvPr>
          <p:cNvSpPr>
            <a:spLocks noGrp="1"/>
          </p:cNvSpPr>
          <p:nvPr>
            <p:ph idx="1"/>
          </p:nvPr>
        </p:nvSpPr>
        <p:spPr/>
        <p:txBody>
          <a:bodyPr>
            <a:normAutofit/>
          </a:bodyPr>
          <a:lstStyle/>
          <a:p>
            <a:endParaRPr lang="fr-FR" dirty="0"/>
          </a:p>
          <a:p>
            <a:r>
              <a:rPr lang="fr-FR" dirty="0"/>
              <a:t>Défendre une voie professionnelle sous statut scolaire</a:t>
            </a:r>
          </a:p>
          <a:p>
            <a:pPr marL="0" indent="0">
              <a:buNone/>
            </a:pPr>
            <a:endParaRPr lang="fr-FR" dirty="0"/>
          </a:p>
          <a:p>
            <a:r>
              <a:rPr lang="fr-FR" dirty="0"/>
              <a:t>Défendre le statut des PLP (pas d’annualisation, ni de modification du calendrier scolaire)</a:t>
            </a:r>
          </a:p>
          <a:p>
            <a:pPr marL="0" indent="0">
              <a:buNone/>
            </a:pPr>
            <a:endParaRPr lang="fr-FR" dirty="0"/>
          </a:p>
          <a:p>
            <a:r>
              <a:rPr lang="fr-FR" dirty="0"/>
              <a:t>Obtenir des moyens pour améliorer les conditions de travail et la réussite de tous les élèves</a:t>
            </a:r>
          </a:p>
          <a:p>
            <a:pPr marL="0" indent="0">
              <a:buNone/>
            </a:pPr>
            <a:endParaRPr lang="fr-FR" dirty="0"/>
          </a:p>
          <a:p>
            <a:r>
              <a:rPr lang="fr-FR" dirty="0"/>
              <a:t>Des parcours adaptés aux besoins des élèves</a:t>
            </a:r>
          </a:p>
        </p:txBody>
      </p:sp>
      <p:pic>
        <p:nvPicPr>
          <p:cNvPr id="4" name="Image 3">
            <a:extLst>
              <a:ext uri="{FF2B5EF4-FFF2-40B4-BE49-F238E27FC236}">
                <a16:creationId xmlns:a16="http://schemas.microsoft.com/office/drawing/2014/main" id="{AE197711-D846-4DC1-AF27-11B0A9D9DA74}"/>
              </a:ext>
            </a:extLst>
          </p:cNvPr>
          <p:cNvPicPr>
            <a:picLocks noChangeAspect="1"/>
          </p:cNvPicPr>
          <p:nvPr/>
        </p:nvPicPr>
        <p:blipFill>
          <a:blip r:embed="rId2"/>
          <a:stretch>
            <a:fillRect/>
          </a:stretch>
        </p:blipFill>
        <p:spPr>
          <a:xfrm>
            <a:off x="1609667" y="130600"/>
            <a:ext cx="1396105" cy="2267909"/>
          </a:xfrm>
          <a:prstGeom prst="rect">
            <a:avLst/>
          </a:prstGeom>
        </p:spPr>
      </p:pic>
      <p:pic>
        <p:nvPicPr>
          <p:cNvPr id="5" name="Image 4">
            <a:extLst>
              <a:ext uri="{FF2B5EF4-FFF2-40B4-BE49-F238E27FC236}">
                <a16:creationId xmlns:a16="http://schemas.microsoft.com/office/drawing/2014/main" id="{23025472-CBA2-44E2-A470-A021AC8541BC}"/>
              </a:ext>
            </a:extLst>
          </p:cNvPr>
          <p:cNvPicPr>
            <a:picLocks noChangeAspect="1"/>
          </p:cNvPicPr>
          <p:nvPr/>
        </p:nvPicPr>
        <p:blipFill>
          <a:blip r:embed="rId3"/>
          <a:stretch>
            <a:fillRect/>
          </a:stretch>
        </p:blipFill>
        <p:spPr>
          <a:xfrm>
            <a:off x="188131" y="5821590"/>
            <a:ext cx="579170" cy="1036410"/>
          </a:xfrm>
          <a:prstGeom prst="rect">
            <a:avLst/>
          </a:prstGeom>
        </p:spPr>
      </p:pic>
      <p:sp>
        <p:nvSpPr>
          <p:cNvPr id="6" name="Rectangle 5"/>
          <p:cNvSpPr/>
          <p:nvPr/>
        </p:nvSpPr>
        <p:spPr>
          <a:xfrm>
            <a:off x="3163658" y="1250724"/>
            <a:ext cx="8871339" cy="461665"/>
          </a:xfrm>
          <a:prstGeom prst="rect">
            <a:avLst/>
          </a:prstGeom>
        </p:spPr>
        <p:txBody>
          <a:bodyPr wrap="none">
            <a:spAutoFit/>
          </a:bodyPr>
          <a:lstStyle/>
          <a:p>
            <a:r>
              <a:rPr lang="fr-FR" sz="2400" b="1" dirty="0">
                <a:solidFill>
                  <a:srgbClr val="FF0000"/>
                </a:solidFill>
              </a:rPr>
              <a:t>Imposer « un plan d’urgence pour la voie professionnelle »</a:t>
            </a:r>
          </a:p>
        </p:txBody>
      </p:sp>
    </p:spTree>
    <p:extLst>
      <p:ext uri="{BB962C8B-B14F-4D97-AF65-F5344CB8AC3E}">
        <p14:creationId xmlns:p14="http://schemas.microsoft.com/office/powerpoint/2010/main" val="37285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80">
                                          <p:stCondLst>
                                            <p:cond delay="0"/>
                                          </p:stCondLst>
                                        </p:cTn>
                                        <p:tgtEl>
                                          <p:spTgt spid="3">
                                            <p:txEl>
                                              <p:pRg st="3" end="3"/>
                                            </p:txEl>
                                          </p:spTgt>
                                        </p:tgtEl>
                                      </p:cBhvr>
                                    </p:animEffect>
                                    <p:anim calcmode="lin" valueType="num">
                                      <p:cBhvr>
                                        <p:cTn id="3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3" end="3"/>
                                            </p:txEl>
                                          </p:spTgt>
                                        </p:tgtEl>
                                      </p:cBhvr>
                                      <p:to x="100000" y="60000"/>
                                    </p:animScale>
                                    <p:animScale>
                                      <p:cBhvr>
                                        <p:cTn id="39" dur="166" decel="50000">
                                          <p:stCondLst>
                                            <p:cond delay="676"/>
                                          </p:stCondLst>
                                        </p:cTn>
                                        <p:tgtEl>
                                          <p:spTgt spid="3">
                                            <p:txEl>
                                              <p:pRg st="3" end="3"/>
                                            </p:txEl>
                                          </p:spTgt>
                                        </p:tgtEl>
                                      </p:cBhvr>
                                      <p:to x="100000" y="100000"/>
                                    </p:animScale>
                                    <p:animScale>
                                      <p:cBhvr>
                                        <p:cTn id="40" dur="26">
                                          <p:stCondLst>
                                            <p:cond delay="1312"/>
                                          </p:stCondLst>
                                        </p:cTn>
                                        <p:tgtEl>
                                          <p:spTgt spid="3">
                                            <p:txEl>
                                              <p:pRg st="3" end="3"/>
                                            </p:txEl>
                                          </p:spTgt>
                                        </p:tgtEl>
                                      </p:cBhvr>
                                      <p:to x="100000" y="80000"/>
                                    </p:animScale>
                                    <p:animScale>
                                      <p:cBhvr>
                                        <p:cTn id="41" dur="166" decel="50000">
                                          <p:stCondLst>
                                            <p:cond delay="1338"/>
                                          </p:stCondLst>
                                        </p:cTn>
                                        <p:tgtEl>
                                          <p:spTgt spid="3">
                                            <p:txEl>
                                              <p:pRg st="3" end="3"/>
                                            </p:txEl>
                                          </p:spTgt>
                                        </p:tgtEl>
                                      </p:cBhvr>
                                      <p:to x="100000" y="100000"/>
                                    </p:animScale>
                                    <p:animScale>
                                      <p:cBhvr>
                                        <p:cTn id="42" dur="26">
                                          <p:stCondLst>
                                            <p:cond delay="1642"/>
                                          </p:stCondLst>
                                        </p:cTn>
                                        <p:tgtEl>
                                          <p:spTgt spid="3">
                                            <p:txEl>
                                              <p:pRg st="3" end="3"/>
                                            </p:txEl>
                                          </p:spTgt>
                                        </p:tgtEl>
                                      </p:cBhvr>
                                      <p:to x="100000" y="90000"/>
                                    </p:animScale>
                                    <p:animScale>
                                      <p:cBhvr>
                                        <p:cTn id="43" dur="166" decel="50000">
                                          <p:stCondLst>
                                            <p:cond delay="1668"/>
                                          </p:stCondLst>
                                        </p:cTn>
                                        <p:tgtEl>
                                          <p:spTgt spid="3">
                                            <p:txEl>
                                              <p:pRg st="3" end="3"/>
                                            </p:txEl>
                                          </p:spTgt>
                                        </p:tgtEl>
                                      </p:cBhvr>
                                      <p:to x="100000" y="100000"/>
                                    </p:animScale>
                                    <p:animScale>
                                      <p:cBhvr>
                                        <p:cTn id="44" dur="26">
                                          <p:stCondLst>
                                            <p:cond delay="1808"/>
                                          </p:stCondLst>
                                        </p:cTn>
                                        <p:tgtEl>
                                          <p:spTgt spid="3">
                                            <p:txEl>
                                              <p:pRg st="3" end="3"/>
                                            </p:txEl>
                                          </p:spTgt>
                                        </p:tgtEl>
                                      </p:cBhvr>
                                      <p:to x="100000" y="95000"/>
                                    </p:animScale>
                                    <p:animScale>
                                      <p:cBhvr>
                                        <p:cTn id="45" dur="166" decel="50000">
                                          <p:stCondLst>
                                            <p:cond delay="1834"/>
                                          </p:stCondLst>
                                        </p:cTn>
                                        <p:tgtEl>
                                          <p:spTgt spid="3">
                                            <p:txEl>
                                              <p:pRg st="3" end="3"/>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wipe(down)">
                                      <p:cBhvr>
                                        <p:cTn id="50" dur="580">
                                          <p:stCondLst>
                                            <p:cond delay="0"/>
                                          </p:stCondLst>
                                        </p:cTn>
                                        <p:tgtEl>
                                          <p:spTgt spid="3">
                                            <p:txEl>
                                              <p:pRg st="5" end="5"/>
                                            </p:txEl>
                                          </p:spTgt>
                                        </p:tgtEl>
                                      </p:cBhvr>
                                    </p:animEffect>
                                    <p:anim calcmode="lin" valueType="num">
                                      <p:cBhvr>
                                        <p:cTn id="5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5" end="5"/>
                                            </p:txEl>
                                          </p:spTgt>
                                        </p:tgtEl>
                                      </p:cBhvr>
                                      <p:to x="100000" y="60000"/>
                                    </p:animScale>
                                    <p:animScale>
                                      <p:cBhvr>
                                        <p:cTn id="57" dur="166" decel="50000">
                                          <p:stCondLst>
                                            <p:cond delay="676"/>
                                          </p:stCondLst>
                                        </p:cTn>
                                        <p:tgtEl>
                                          <p:spTgt spid="3">
                                            <p:txEl>
                                              <p:pRg st="5" end="5"/>
                                            </p:txEl>
                                          </p:spTgt>
                                        </p:tgtEl>
                                      </p:cBhvr>
                                      <p:to x="100000" y="100000"/>
                                    </p:animScale>
                                    <p:animScale>
                                      <p:cBhvr>
                                        <p:cTn id="58" dur="26">
                                          <p:stCondLst>
                                            <p:cond delay="1312"/>
                                          </p:stCondLst>
                                        </p:cTn>
                                        <p:tgtEl>
                                          <p:spTgt spid="3">
                                            <p:txEl>
                                              <p:pRg st="5" end="5"/>
                                            </p:txEl>
                                          </p:spTgt>
                                        </p:tgtEl>
                                      </p:cBhvr>
                                      <p:to x="100000" y="80000"/>
                                    </p:animScale>
                                    <p:animScale>
                                      <p:cBhvr>
                                        <p:cTn id="59" dur="166" decel="50000">
                                          <p:stCondLst>
                                            <p:cond delay="1338"/>
                                          </p:stCondLst>
                                        </p:cTn>
                                        <p:tgtEl>
                                          <p:spTgt spid="3">
                                            <p:txEl>
                                              <p:pRg st="5" end="5"/>
                                            </p:txEl>
                                          </p:spTgt>
                                        </p:tgtEl>
                                      </p:cBhvr>
                                      <p:to x="100000" y="100000"/>
                                    </p:animScale>
                                    <p:animScale>
                                      <p:cBhvr>
                                        <p:cTn id="60" dur="26">
                                          <p:stCondLst>
                                            <p:cond delay="1642"/>
                                          </p:stCondLst>
                                        </p:cTn>
                                        <p:tgtEl>
                                          <p:spTgt spid="3">
                                            <p:txEl>
                                              <p:pRg st="5" end="5"/>
                                            </p:txEl>
                                          </p:spTgt>
                                        </p:tgtEl>
                                      </p:cBhvr>
                                      <p:to x="100000" y="90000"/>
                                    </p:animScale>
                                    <p:animScale>
                                      <p:cBhvr>
                                        <p:cTn id="61" dur="166" decel="50000">
                                          <p:stCondLst>
                                            <p:cond delay="1668"/>
                                          </p:stCondLst>
                                        </p:cTn>
                                        <p:tgtEl>
                                          <p:spTgt spid="3">
                                            <p:txEl>
                                              <p:pRg st="5" end="5"/>
                                            </p:txEl>
                                          </p:spTgt>
                                        </p:tgtEl>
                                      </p:cBhvr>
                                      <p:to x="100000" y="100000"/>
                                    </p:animScale>
                                    <p:animScale>
                                      <p:cBhvr>
                                        <p:cTn id="62" dur="26">
                                          <p:stCondLst>
                                            <p:cond delay="1808"/>
                                          </p:stCondLst>
                                        </p:cTn>
                                        <p:tgtEl>
                                          <p:spTgt spid="3">
                                            <p:txEl>
                                              <p:pRg st="5" end="5"/>
                                            </p:txEl>
                                          </p:spTgt>
                                        </p:tgtEl>
                                      </p:cBhvr>
                                      <p:to x="100000" y="95000"/>
                                    </p:animScale>
                                    <p:animScale>
                                      <p:cBhvr>
                                        <p:cTn id="63" dur="166" decel="50000">
                                          <p:stCondLst>
                                            <p:cond delay="1834"/>
                                          </p:stCondLst>
                                        </p:cTn>
                                        <p:tgtEl>
                                          <p:spTgt spid="3">
                                            <p:txEl>
                                              <p:pRg st="5" end="5"/>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wipe(down)">
                                      <p:cBhvr>
                                        <p:cTn id="68" dur="580">
                                          <p:stCondLst>
                                            <p:cond delay="0"/>
                                          </p:stCondLst>
                                        </p:cTn>
                                        <p:tgtEl>
                                          <p:spTgt spid="3">
                                            <p:txEl>
                                              <p:pRg st="7" end="7"/>
                                            </p:txEl>
                                          </p:spTgt>
                                        </p:tgtEl>
                                      </p:cBhvr>
                                    </p:animEffect>
                                    <p:anim calcmode="lin" valueType="num">
                                      <p:cBhvr>
                                        <p:cTn id="69"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7" end="7"/>
                                            </p:txEl>
                                          </p:spTgt>
                                        </p:tgtEl>
                                      </p:cBhvr>
                                      <p:to x="100000" y="60000"/>
                                    </p:animScale>
                                    <p:animScale>
                                      <p:cBhvr>
                                        <p:cTn id="75" dur="166" decel="50000">
                                          <p:stCondLst>
                                            <p:cond delay="676"/>
                                          </p:stCondLst>
                                        </p:cTn>
                                        <p:tgtEl>
                                          <p:spTgt spid="3">
                                            <p:txEl>
                                              <p:pRg st="7" end="7"/>
                                            </p:txEl>
                                          </p:spTgt>
                                        </p:tgtEl>
                                      </p:cBhvr>
                                      <p:to x="100000" y="100000"/>
                                    </p:animScale>
                                    <p:animScale>
                                      <p:cBhvr>
                                        <p:cTn id="76" dur="26">
                                          <p:stCondLst>
                                            <p:cond delay="1312"/>
                                          </p:stCondLst>
                                        </p:cTn>
                                        <p:tgtEl>
                                          <p:spTgt spid="3">
                                            <p:txEl>
                                              <p:pRg st="7" end="7"/>
                                            </p:txEl>
                                          </p:spTgt>
                                        </p:tgtEl>
                                      </p:cBhvr>
                                      <p:to x="100000" y="80000"/>
                                    </p:animScale>
                                    <p:animScale>
                                      <p:cBhvr>
                                        <p:cTn id="77" dur="166" decel="50000">
                                          <p:stCondLst>
                                            <p:cond delay="1338"/>
                                          </p:stCondLst>
                                        </p:cTn>
                                        <p:tgtEl>
                                          <p:spTgt spid="3">
                                            <p:txEl>
                                              <p:pRg st="7" end="7"/>
                                            </p:txEl>
                                          </p:spTgt>
                                        </p:tgtEl>
                                      </p:cBhvr>
                                      <p:to x="100000" y="100000"/>
                                    </p:animScale>
                                    <p:animScale>
                                      <p:cBhvr>
                                        <p:cTn id="78" dur="26">
                                          <p:stCondLst>
                                            <p:cond delay="1642"/>
                                          </p:stCondLst>
                                        </p:cTn>
                                        <p:tgtEl>
                                          <p:spTgt spid="3">
                                            <p:txEl>
                                              <p:pRg st="7" end="7"/>
                                            </p:txEl>
                                          </p:spTgt>
                                        </p:tgtEl>
                                      </p:cBhvr>
                                      <p:to x="100000" y="90000"/>
                                    </p:animScale>
                                    <p:animScale>
                                      <p:cBhvr>
                                        <p:cTn id="79" dur="166" decel="50000">
                                          <p:stCondLst>
                                            <p:cond delay="1668"/>
                                          </p:stCondLst>
                                        </p:cTn>
                                        <p:tgtEl>
                                          <p:spTgt spid="3">
                                            <p:txEl>
                                              <p:pRg st="7" end="7"/>
                                            </p:txEl>
                                          </p:spTgt>
                                        </p:tgtEl>
                                      </p:cBhvr>
                                      <p:to x="100000" y="100000"/>
                                    </p:animScale>
                                    <p:animScale>
                                      <p:cBhvr>
                                        <p:cTn id="80" dur="26">
                                          <p:stCondLst>
                                            <p:cond delay="1808"/>
                                          </p:stCondLst>
                                        </p:cTn>
                                        <p:tgtEl>
                                          <p:spTgt spid="3">
                                            <p:txEl>
                                              <p:pRg st="7" end="7"/>
                                            </p:txEl>
                                          </p:spTgt>
                                        </p:tgtEl>
                                      </p:cBhvr>
                                      <p:to x="100000" y="95000"/>
                                    </p:animScale>
                                    <p:animScale>
                                      <p:cBhvr>
                                        <p:cTn id="81"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B40BD-396B-48AA-A192-66D385086BFC}"/>
              </a:ext>
            </a:extLst>
          </p:cNvPr>
          <p:cNvSpPr>
            <a:spLocks noGrp="1"/>
          </p:cNvSpPr>
          <p:nvPr>
            <p:ph type="title"/>
          </p:nvPr>
        </p:nvSpPr>
        <p:spPr/>
        <p:txBody>
          <a:bodyPr/>
          <a:lstStyle/>
          <a:p>
            <a:pPr algn="ctr"/>
            <a:r>
              <a:rPr lang="fr-FR" b="1" dirty="0"/>
              <a:t>Votre participation aux actions</a:t>
            </a:r>
          </a:p>
        </p:txBody>
      </p:sp>
      <p:sp>
        <p:nvSpPr>
          <p:cNvPr id="3" name="Espace réservé du contenu 2">
            <a:extLst>
              <a:ext uri="{FF2B5EF4-FFF2-40B4-BE49-F238E27FC236}">
                <a16:creationId xmlns:a16="http://schemas.microsoft.com/office/drawing/2014/main" id="{C4DC7F18-4FC8-4849-8419-CC0CA7903775}"/>
              </a:ext>
            </a:extLst>
          </p:cNvPr>
          <p:cNvSpPr>
            <a:spLocks noGrp="1"/>
          </p:cNvSpPr>
          <p:nvPr>
            <p:ph idx="1"/>
          </p:nvPr>
        </p:nvSpPr>
        <p:spPr/>
        <p:txBody>
          <a:bodyPr>
            <a:normAutofit/>
          </a:bodyPr>
          <a:lstStyle/>
          <a:p>
            <a:r>
              <a:rPr lang="fr-FR" dirty="0"/>
              <a:t>Signer la pétition sur :</a:t>
            </a:r>
          </a:p>
          <a:p>
            <a:pPr marL="0" indent="0">
              <a:buNone/>
            </a:pPr>
            <a:r>
              <a:rPr lang="fr-FR" u="sng" dirty="0">
                <a:hlinkClick r:id="rId2"/>
              </a:rPr>
              <a:t>www.change.org</a:t>
            </a:r>
            <a:r>
              <a:rPr lang="fr-FR" u="sng" dirty="0"/>
              <a:t> </a:t>
            </a:r>
            <a:r>
              <a:rPr lang="fr-FR" dirty="0"/>
              <a:t>          « un plan d’urgence pour la voie professionnelle »</a:t>
            </a:r>
          </a:p>
          <a:p>
            <a:pPr marL="0" indent="0">
              <a:buNone/>
            </a:pPr>
            <a:endParaRPr lang="fr-FR" dirty="0"/>
          </a:p>
          <a:p>
            <a:pPr marL="0" indent="0">
              <a:buNone/>
            </a:pPr>
            <a:endParaRPr lang="fr-FR" dirty="0"/>
          </a:p>
          <a:p>
            <a:r>
              <a:rPr lang="fr-FR" dirty="0"/>
              <a:t>Participer massivement au mouvement de grève </a:t>
            </a:r>
          </a:p>
          <a:p>
            <a:pPr marL="0" indent="0">
              <a:buNone/>
            </a:pPr>
            <a:endParaRPr lang="fr-FR" dirty="0"/>
          </a:p>
          <a:p>
            <a:pPr marL="0" indent="0">
              <a:buNone/>
            </a:pPr>
            <a:endParaRPr lang="fr-FR" dirty="0"/>
          </a:p>
          <a:p>
            <a:r>
              <a:rPr lang="fr-FR" dirty="0"/>
              <a:t>Voter aux élections professionnelles pour être représentés</a:t>
            </a:r>
          </a:p>
          <a:p>
            <a:pPr marL="0" indent="0">
              <a:buNone/>
            </a:pPr>
            <a:endParaRPr lang="fr-FR" dirty="0"/>
          </a:p>
        </p:txBody>
      </p:sp>
      <p:pic>
        <p:nvPicPr>
          <p:cNvPr id="4" name="Image 3">
            <a:extLst>
              <a:ext uri="{FF2B5EF4-FFF2-40B4-BE49-F238E27FC236}">
                <a16:creationId xmlns:a16="http://schemas.microsoft.com/office/drawing/2014/main" id="{6FFEE688-35F6-4730-AF3E-FD6F91773CB7}"/>
              </a:ext>
            </a:extLst>
          </p:cNvPr>
          <p:cNvPicPr>
            <a:picLocks/>
          </p:cNvPicPr>
          <p:nvPr/>
        </p:nvPicPr>
        <p:blipFill>
          <a:blip r:embed="rId3"/>
          <a:stretch>
            <a:fillRect/>
          </a:stretch>
        </p:blipFill>
        <p:spPr>
          <a:xfrm>
            <a:off x="10190480" y="4022411"/>
            <a:ext cx="1625600" cy="1625600"/>
          </a:xfrm>
          <a:prstGeom prst="rect">
            <a:avLst/>
          </a:prstGeom>
        </p:spPr>
      </p:pic>
      <p:pic>
        <p:nvPicPr>
          <p:cNvPr id="5" name="Image 4">
            <a:extLst>
              <a:ext uri="{FF2B5EF4-FFF2-40B4-BE49-F238E27FC236}">
                <a16:creationId xmlns:a16="http://schemas.microsoft.com/office/drawing/2014/main" id="{99C247DF-E1EF-43A8-94FD-E964C0EA6A86}"/>
              </a:ext>
            </a:extLst>
          </p:cNvPr>
          <p:cNvPicPr>
            <a:picLocks noChangeAspect="1"/>
          </p:cNvPicPr>
          <p:nvPr/>
        </p:nvPicPr>
        <p:blipFill>
          <a:blip r:embed="rId4"/>
          <a:stretch>
            <a:fillRect/>
          </a:stretch>
        </p:blipFill>
        <p:spPr>
          <a:xfrm>
            <a:off x="4849495" y="2488565"/>
            <a:ext cx="400050" cy="438150"/>
          </a:xfrm>
          <a:prstGeom prst="rect">
            <a:avLst/>
          </a:prstGeom>
        </p:spPr>
      </p:pic>
      <p:pic>
        <p:nvPicPr>
          <p:cNvPr id="6" name="Image 5">
            <a:extLst>
              <a:ext uri="{FF2B5EF4-FFF2-40B4-BE49-F238E27FC236}">
                <a16:creationId xmlns:a16="http://schemas.microsoft.com/office/drawing/2014/main" id="{DC2D328A-F242-477C-A1A5-C90804223FA4}"/>
              </a:ext>
            </a:extLst>
          </p:cNvPr>
          <p:cNvPicPr>
            <a:picLocks noChangeAspect="1"/>
          </p:cNvPicPr>
          <p:nvPr/>
        </p:nvPicPr>
        <p:blipFill>
          <a:blip r:embed="rId5"/>
          <a:stretch>
            <a:fillRect/>
          </a:stretch>
        </p:blipFill>
        <p:spPr>
          <a:xfrm>
            <a:off x="179338" y="5821590"/>
            <a:ext cx="579170" cy="1036410"/>
          </a:xfrm>
          <a:prstGeom prst="rect">
            <a:avLst/>
          </a:prstGeom>
        </p:spPr>
      </p:pic>
    </p:spTree>
    <p:extLst>
      <p:ext uri="{BB962C8B-B14F-4D97-AF65-F5344CB8AC3E}">
        <p14:creationId xmlns:p14="http://schemas.microsoft.com/office/powerpoint/2010/main" val="294145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5C22C5-6928-4234-B3EB-F1865E3C7732}"/>
              </a:ext>
            </a:extLst>
          </p:cNvPr>
          <p:cNvSpPr>
            <a:spLocks noGrp="1"/>
          </p:cNvSpPr>
          <p:nvPr>
            <p:ph type="title"/>
          </p:nvPr>
        </p:nvSpPr>
        <p:spPr/>
        <p:txBody>
          <a:bodyPr>
            <a:normAutofit fontScale="90000"/>
          </a:bodyPr>
          <a:lstStyle/>
          <a:p>
            <a:pPr algn="ctr"/>
            <a:r>
              <a:rPr lang="fr-FR" b="1" dirty="0"/>
              <a:t>Nouvelles grilles horaires concernant le bac pro en vigueur dès septembre 2019</a:t>
            </a:r>
          </a:p>
        </p:txBody>
      </p:sp>
      <p:pic>
        <p:nvPicPr>
          <p:cNvPr id="4" name="Espace réservé du contenu 3">
            <a:extLst>
              <a:ext uri="{FF2B5EF4-FFF2-40B4-BE49-F238E27FC236}">
                <a16:creationId xmlns:a16="http://schemas.microsoft.com/office/drawing/2014/main" id="{E3F33356-CBB5-414C-B858-A31907999AE5}"/>
              </a:ext>
            </a:extLst>
          </p:cNvPr>
          <p:cNvPicPr>
            <a:picLocks noGrp="1" noChangeAspect="1"/>
          </p:cNvPicPr>
          <p:nvPr>
            <p:ph idx="1"/>
          </p:nvPr>
        </p:nvPicPr>
        <p:blipFill>
          <a:blip r:embed="rId2"/>
          <a:stretch>
            <a:fillRect/>
          </a:stretch>
        </p:blipFill>
        <p:spPr>
          <a:xfrm>
            <a:off x="3905938" y="1790699"/>
            <a:ext cx="7677819" cy="4750777"/>
          </a:xfrm>
          <a:prstGeom prst="rect">
            <a:avLst/>
          </a:prstGeom>
        </p:spPr>
      </p:pic>
      <p:sp>
        <p:nvSpPr>
          <p:cNvPr id="5" name="Ellipse 4">
            <a:extLst>
              <a:ext uri="{FF2B5EF4-FFF2-40B4-BE49-F238E27FC236}">
                <a16:creationId xmlns:a16="http://schemas.microsoft.com/office/drawing/2014/main" id="{3FB0D141-BA0D-4AA2-B6E0-84E43AE0B30D}"/>
              </a:ext>
            </a:extLst>
          </p:cNvPr>
          <p:cNvSpPr/>
          <p:nvPr/>
        </p:nvSpPr>
        <p:spPr>
          <a:xfrm>
            <a:off x="1288135" y="3264320"/>
            <a:ext cx="2369464" cy="24539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HORAIRES ELEVES</a:t>
            </a:r>
          </a:p>
          <a:p>
            <a:pPr algn="ctr"/>
            <a:r>
              <a:rPr lang="fr-FR" sz="1600" b="1" dirty="0">
                <a:solidFill>
                  <a:srgbClr val="FF0000"/>
                </a:solidFill>
              </a:rPr>
              <a:t>84 semaines en 3 ans (+22 semaines de PFMP + 2 semaines d’examen)</a:t>
            </a:r>
          </a:p>
          <a:p>
            <a:pPr algn="ctr"/>
            <a:endParaRPr lang="fr-FR" sz="1600" b="1" dirty="0">
              <a:solidFill>
                <a:srgbClr val="FF0000"/>
              </a:solidFill>
            </a:endParaRPr>
          </a:p>
        </p:txBody>
      </p:sp>
      <p:pic>
        <p:nvPicPr>
          <p:cNvPr id="3" name="Image 2">
            <a:extLst>
              <a:ext uri="{FF2B5EF4-FFF2-40B4-BE49-F238E27FC236}">
                <a16:creationId xmlns:a16="http://schemas.microsoft.com/office/drawing/2014/main" id="{CF23A7F3-9EE0-4170-B12F-7CCAC2B9B55B}"/>
              </a:ext>
            </a:extLst>
          </p:cNvPr>
          <p:cNvPicPr>
            <a:picLocks noChangeAspect="1"/>
          </p:cNvPicPr>
          <p:nvPr/>
        </p:nvPicPr>
        <p:blipFill>
          <a:blip r:embed="rId3"/>
          <a:stretch>
            <a:fillRect/>
          </a:stretch>
        </p:blipFill>
        <p:spPr>
          <a:xfrm>
            <a:off x="188130" y="5821590"/>
            <a:ext cx="579170" cy="1036410"/>
          </a:xfrm>
          <a:prstGeom prst="rect">
            <a:avLst/>
          </a:prstGeom>
        </p:spPr>
      </p:pic>
    </p:spTree>
    <p:extLst>
      <p:ext uri="{BB962C8B-B14F-4D97-AF65-F5344CB8AC3E}">
        <p14:creationId xmlns:p14="http://schemas.microsoft.com/office/powerpoint/2010/main" val="20655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7F1E735-2634-4B4C-B4F9-19E8D3E606CF}"/>
              </a:ext>
            </a:extLst>
          </p:cNvPr>
          <p:cNvSpPr>
            <a:spLocks noGrp="1"/>
          </p:cNvSpPr>
          <p:nvPr>
            <p:ph type="title"/>
          </p:nvPr>
        </p:nvSpPr>
        <p:spPr/>
        <p:txBody>
          <a:bodyPr>
            <a:normAutofit fontScale="90000"/>
          </a:bodyPr>
          <a:lstStyle/>
          <a:p>
            <a:pPr algn="ctr"/>
            <a:r>
              <a:rPr lang="fr-FR" b="1" dirty="0"/>
              <a:t>HORAIRES PROFS: ATTAQUE SUR LES HEURES DISCIPLINAIRES</a:t>
            </a:r>
            <a:br>
              <a:rPr lang="fr-FR" dirty="0"/>
            </a:br>
            <a:endParaRPr lang="fr-FR" dirty="0"/>
          </a:p>
        </p:txBody>
      </p:sp>
      <p:pic>
        <p:nvPicPr>
          <p:cNvPr id="2" name="Image 1">
            <a:extLst>
              <a:ext uri="{FF2B5EF4-FFF2-40B4-BE49-F238E27FC236}">
                <a16:creationId xmlns:a16="http://schemas.microsoft.com/office/drawing/2014/main" id="{F6DFB19F-0679-40A0-8AE2-3FD01E26D653}"/>
              </a:ext>
            </a:extLst>
          </p:cNvPr>
          <p:cNvPicPr>
            <a:picLocks noChangeAspect="1"/>
          </p:cNvPicPr>
          <p:nvPr/>
        </p:nvPicPr>
        <p:blipFill>
          <a:blip r:embed="rId2"/>
          <a:stretch>
            <a:fillRect/>
          </a:stretch>
        </p:blipFill>
        <p:spPr>
          <a:xfrm>
            <a:off x="160979" y="5821590"/>
            <a:ext cx="579170" cy="1036410"/>
          </a:xfrm>
          <a:prstGeom prst="rect">
            <a:avLst/>
          </a:prstGeom>
        </p:spPr>
      </p:pic>
      <p:pic>
        <p:nvPicPr>
          <p:cNvPr id="6" name="Image 5"/>
          <p:cNvPicPr>
            <a:picLocks noChangeAspect="1"/>
          </p:cNvPicPr>
          <p:nvPr/>
        </p:nvPicPr>
        <p:blipFill>
          <a:blip r:embed="rId3"/>
          <a:stretch>
            <a:fillRect/>
          </a:stretch>
        </p:blipFill>
        <p:spPr>
          <a:xfrm>
            <a:off x="2485623" y="2030009"/>
            <a:ext cx="9295276" cy="4614236"/>
          </a:xfrm>
          <a:prstGeom prst="rect">
            <a:avLst/>
          </a:prstGeom>
        </p:spPr>
      </p:pic>
    </p:spTree>
    <p:extLst>
      <p:ext uri="{BB962C8B-B14F-4D97-AF65-F5344CB8AC3E}">
        <p14:creationId xmlns:p14="http://schemas.microsoft.com/office/powerpoint/2010/main" val="411100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5B46E3-63E1-41D9-AFE2-1B9B660AB4EC}"/>
              </a:ext>
            </a:extLst>
          </p:cNvPr>
          <p:cNvSpPr>
            <a:spLocks noGrp="1"/>
          </p:cNvSpPr>
          <p:nvPr>
            <p:ph type="title"/>
          </p:nvPr>
        </p:nvSpPr>
        <p:spPr/>
        <p:txBody>
          <a:bodyPr>
            <a:normAutofit/>
          </a:bodyPr>
          <a:lstStyle/>
          <a:p>
            <a:pPr algn="ctr"/>
            <a:r>
              <a:rPr lang="fr-FR" b="1" dirty="0"/>
              <a:t>Nouvelles grilles horaires concernant le CAP en vigueur dès septembre 2019</a:t>
            </a:r>
            <a:endParaRPr lang="fr-FR" dirty="0"/>
          </a:p>
        </p:txBody>
      </p:sp>
      <p:pic>
        <p:nvPicPr>
          <p:cNvPr id="4" name="Espace réservé du contenu 3">
            <a:extLst>
              <a:ext uri="{FF2B5EF4-FFF2-40B4-BE49-F238E27FC236}">
                <a16:creationId xmlns:a16="http://schemas.microsoft.com/office/drawing/2014/main" id="{F7349B68-1BB8-48F5-BA4D-2298A2988E6E}"/>
              </a:ext>
            </a:extLst>
          </p:cNvPr>
          <p:cNvPicPr>
            <a:picLocks noGrp="1" noChangeAspect="1"/>
          </p:cNvPicPr>
          <p:nvPr>
            <p:ph idx="1"/>
          </p:nvPr>
        </p:nvPicPr>
        <p:blipFill>
          <a:blip r:embed="rId2"/>
          <a:stretch>
            <a:fillRect/>
          </a:stretch>
        </p:blipFill>
        <p:spPr>
          <a:xfrm>
            <a:off x="3519969" y="1905000"/>
            <a:ext cx="7320946" cy="4793649"/>
          </a:xfrm>
          <a:prstGeom prst="rect">
            <a:avLst/>
          </a:prstGeom>
        </p:spPr>
      </p:pic>
      <p:sp>
        <p:nvSpPr>
          <p:cNvPr id="5" name="Ellipse 4">
            <a:extLst>
              <a:ext uri="{FF2B5EF4-FFF2-40B4-BE49-F238E27FC236}">
                <a16:creationId xmlns:a16="http://schemas.microsoft.com/office/drawing/2014/main" id="{2466946F-F3B7-4618-8E93-641E67C74804}"/>
              </a:ext>
            </a:extLst>
          </p:cNvPr>
          <p:cNvSpPr/>
          <p:nvPr/>
        </p:nvSpPr>
        <p:spPr>
          <a:xfrm>
            <a:off x="1890346" y="3974123"/>
            <a:ext cx="1629623" cy="1345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HORAIRES ELEVES</a:t>
            </a:r>
          </a:p>
        </p:txBody>
      </p:sp>
      <p:pic>
        <p:nvPicPr>
          <p:cNvPr id="3" name="Image 2">
            <a:extLst>
              <a:ext uri="{FF2B5EF4-FFF2-40B4-BE49-F238E27FC236}">
                <a16:creationId xmlns:a16="http://schemas.microsoft.com/office/drawing/2014/main" id="{863CDB89-86B3-4DC4-92B5-7EB1D1E101DE}"/>
              </a:ext>
            </a:extLst>
          </p:cNvPr>
          <p:cNvPicPr>
            <a:picLocks noChangeAspect="1"/>
          </p:cNvPicPr>
          <p:nvPr/>
        </p:nvPicPr>
        <p:blipFill>
          <a:blip r:embed="rId3"/>
          <a:stretch>
            <a:fillRect/>
          </a:stretch>
        </p:blipFill>
        <p:spPr>
          <a:xfrm>
            <a:off x="188131" y="5821590"/>
            <a:ext cx="579170" cy="1036410"/>
          </a:xfrm>
          <a:prstGeom prst="rect">
            <a:avLst/>
          </a:prstGeom>
        </p:spPr>
      </p:pic>
    </p:spTree>
    <p:extLst>
      <p:ext uri="{BB962C8B-B14F-4D97-AF65-F5344CB8AC3E}">
        <p14:creationId xmlns:p14="http://schemas.microsoft.com/office/powerpoint/2010/main" val="2377363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BD265-128B-4F69-B4D7-6585297DA702}"/>
              </a:ext>
            </a:extLst>
          </p:cNvPr>
          <p:cNvSpPr>
            <a:spLocks noGrp="1"/>
          </p:cNvSpPr>
          <p:nvPr>
            <p:ph type="title"/>
          </p:nvPr>
        </p:nvSpPr>
        <p:spPr/>
        <p:txBody>
          <a:bodyPr>
            <a:normAutofit fontScale="90000"/>
          </a:bodyPr>
          <a:lstStyle/>
          <a:p>
            <a:pPr algn="ctr"/>
            <a:r>
              <a:rPr lang="fr-FR" b="1" dirty="0"/>
              <a:t>HORAIRES PROFS: ATTAQUE SUR LES HEURES DISCIPLINAIRES</a:t>
            </a:r>
            <a:br>
              <a:rPr lang="fr-FR" dirty="0"/>
            </a:br>
            <a:endParaRPr lang="fr-FR" dirty="0"/>
          </a:p>
        </p:txBody>
      </p:sp>
      <p:pic>
        <p:nvPicPr>
          <p:cNvPr id="3" name="Image 2">
            <a:extLst>
              <a:ext uri="{FF2B5EF4-FFF2-40B4-BE49-F238E27FC236}">
                <a16:creationId xmlns:a16="http://schemas.microsoft.com/office/drawing/2014/main" id="{042F4D11-1518-4281-A229-B234EB6590F2}"/>
              </a:ext>
            </a:extLst>
          </p:cNvPr>
          <p:cNvPicPr>
            <a:picLocks noChangeAspect="1"/>
          </p:cNvPicPr>
          <p:nvPr/>
        </p:nvPicPr>
        <p:blipFill>
          <a:blip r:embed="rId2"/>
          <a:stretch>
            <a:fillRect/>
          </a:stretch>
        </p:blipFill>
        <p:spPr>
          <a:xfrm>
            <a:off x="132458" y="5821590"/>
            <a:ext cx="579170" cy="1036410"/>
          </a:xfrm>
          <a:prstGeom prst="rect">
            <a:avLst/>
          </a:prstGeom>
        </p:spPr>
      </p:pic>
      <p:pic>
        <p:nvPicPr>
          <p:cNvPr id="8" name="Image 7"/>
          <p:cNvPicPr>
            <a:picLocks noChangeAspect="1"/>
          </p:cNvPicPr>
          <p:nvPr/>
        </p:nvPicPr>
        <p:blipFill>
          <a:blip r:embed="rId3"/>
          <a:stretch>
            <a:fillRect/>
          </a:stretch>
        </p:blipFill>
        <p:spPr>
          <a:xfrm>
            <a:off x="2334318" y="2099414"/>
            <a:ext cx="9428900" cy="3613442"/>
          </a:xfrm>
          <a:prstGeom prst="rect">
            <a:avLst/>
          </a:prstGeom>
        </p:spPr>
      </p:pic>
      <p:sp>
        <p:nvSpPr>
          <p:cNvPr id="4" name="Rectangle 3"/>
          <p:cNvSpPr/>
          <p:nvPr/>
        </p:nvSpPr>
        <p:spPr>
          <a:xfrm>
            <a:off x="3537396" y="5997265"/>
            <a:ext cx="6624035" cy="685059"/>
          </a:xfrm>
          <a:prstGeom prst="rect">
            <a:avLst/>
          </a:prstGeom>
        </p:spPr>
        <p:txBody>
          <a:bodyPr wrap="square">
            <a:spAutoFit/>
          </a:bodyPr>
          <a:lstStyle/>
          <a:p>
            <a:pPr lvl="0" algn="ctr">
              <a:lnSpc>
                <a:spcPct val="107000"/>
              </a:lnSpc>
              <a:spcAft>
                <a:spcPts val="0"/>
              </a:spcAft>
            </a:pPr>
            <a:r>
              <a:rPr lang="fr-FR" b="1" dirty="0">
                <a:solidFill>
                  <a:srgbClr val="FF0000"/>
                </a:solidFill>
                <a:latin typeface="Sylfaen" panose="010A0502050306030303" pitchFamily="18" charset="0"/>
                <a:ea typeface="Calibri" panose="020F0502020204030204" pitchFamily="34" charset="0"/>
                <a:cs typeface="Times New Roman" panose="02020603050405020304" pitchFamily="18" charset="0"/>
              </a:rPr>
              <a:t>REVENDICATION</a:t>
            </a:r>
          </a:p>
          <a:p>
            <a:pPr lvl="0" algn="just">
              <a:lnSpc>
                <a:spcPct val="107000"/>
              </a:lnSpc>
              <a:spcAft>
                <a:spcPts val="0"/>
              </a:spcAft>
            </a:pPr>
            <a:r>
              <a:rPr lang="fr-FR" dirty="0">
                <a:solidFill>
                  <a:srgbClr val="FF0000"/>
                </a:solidFill>
                <a:latin typeface="Sylfaen" panose="010A0502050306030303" pitchFamily="18" charset="0"/>
                <a:ea typeface="Calibri" panose="020F0502020204030204" pitchFamily="34" charset="0"/>
                <a:cs typeface="Times New Roman" panose="02020603050405020304" pitchFamily="18" charset="0"/>
              </a:rPr>
              <a:t>Baisse du volume de </a:t>
            </a:r>
            <a:r>
              <a:rPr lang="fr-FR" dirty="0" err="1">
                <a:solidFill>
                  <a:srgbClr val="FF0000"/>
                </a:solidFill>
                <a:latin typeface="Sylfaen" panose="010A0502050306030303" pitchFamily="18" charset="0"/>
                <a:ea typeface="Calibri" panose="020F0502020204030204" pitchFamily="34" charset="0"/>
                <a:cs typeface="Times New Roman" panose="02020603050405020304" pitchFamily="18" charset="0"/>
              </a:rPr>
              <a:t>co</a:t>
            </a:r>
            <a:r>
              <a:rPr lang="fr-FR" dirty="0">
                <a:solidFill>
                  <a:srgbClr val="FF0000"/>
                </a:solidFill>
                <a:latin typeface="Sylfaen" panose="010A0502050306030303" pitchFamily="18" charset="0"/>
                <a:ea typeface="Calibri" panose="020F0502020204030204" pitchFamily="34" charset="0"/>
                <a:cs typeface="Times New Roman" panose="02020603050405020304" pitchFamily="18" charset="0"/>
              </a:rPr>
              <a:t>-intervention et décharge de service (15+3)</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711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BAB60-8047-4072-B99F-32355630BE0D}"/>
              </a:ext>
            </a:extLst>
          </p:cNvPr>
          <p:cNvSpPr>
            <a:spLocks noGrp="1"/>
          </p:cNvSpPr>
          <p:nvPr>
            <p:ph type="title"/>
          </p:nvPr>
        </p:nvSpPr>
        <p:spPr>
          <a:xfrm>
            <a:off x="4137271" y="65515"/>
            <a:ext cx="4091210" cy="709217"/>
          </a:xfrm>
        </p:spPr>
        <p:txBody>
          <a:bodyPr/>
          <a:lstStyle/>
          <a:p>
            <a:r>
              <a:rPr lang="fr-FR" dirty="0"/>
              <a:t>Dernière minute ! </a:t>
            </a:r>
          </a:p>
        </p:txBody>
      </p:sp>
      <p:sp>
        <p:nvSpPr>
          <p:cNvPr id="3" name="Espace réservé du contenu 2">
            <a:extLst>
              <a:ext uri="{FF2B5EF4-FFF2-40B4-BE49-F238E27FC236}">
                <a16:creationId xmlns:a16="http://schemas.microsoft.com/office/drawing/2014/main" id="{32CA8837-234E-4B7D-B710-5362FC45B95C}"/>
              </a:ext>
            </a:extLst>
          </p:cNvPr>
          <p:cNvSpPr>
            <a:spLocks noGrp="1"/>
          </p:cNvSpPr>
          <p:nvPr>
            <p:ph idx="1"/>
          </p:nvPr>
        </p:nvSpPr>
        <p:spPr>
          <a:xfrm>
            <a:off x="1899540" y="774732"/>
            <a:ext cx="9067169" cy="1988572"/>
          </a:xfrm>
        </p:spPr>
        <p:txBody>
          <a:bodyPr>
            <a:normAutofit/>
          </a:bodyPr>
          <a:lstStyle/>
          <a:p>
            <a:r>
              <a:rPr lang="fr-FR" sz="1600" dirty="0"/>
              <a:t>MAINTIEN DES HORAIRES ELEVES ANNONCE DANS LE DOSSIER DE PRESSE EN MAI</a:t>
            </a:r>
          </a:p>
          <a:p>
            <a:r>
              <a:rPr lang="fr-FR" sz="1600" dirty="0"/>
              <a:t>FLECHAGE DE LA PSE ET DE L’ECO-DROIT MAINTENU ?</a:t>
            </a:r>
          </a:p>
          <a:p>
            <a:r>
              <a:rPr lang="fr-FR" sz="1600" dirty="0"/>
              <a:t>DONC IL Y A UNE BAISSE PLUS FORTE DE L’ENSEIGNEMENT PROFESSIONNEL CONTRAIREMENT A CE QUI ÉTÉ MIS EN AVANT DANS LE DOSSIER DE PRESSE </a:t>
            </a:r>
          </a:p>
          <a:p>
            <a:r>
              <a:rPr lang="fr-FR" sz="1600" dirty="0"/>
              <a:t>DECLARATION ORALE DU MINISTERE POUR DES VOLUMES COMPLEMENTAIRES SE CALCULANT COMME SUIT :</a:t>
            </a:r>
          </a:p>
        </p:txBody>
      </p:sp>
      <p:sp>
        <p:nvSpPr>
          <p:cNvPr id="4" name="ZoneTexte 3"/>
          <p:cNvSpPr txBox="1"/>
          <p:nvPr/>
        </p:nvSpPr>
        <p:spPr>
          <a:xfrm>
            <a:off x="1899540" y="2937299"/>
            <a:ext cx="5511445" cy="3108543"/>
          </a:xfrm>
          <a:prstGeom prst="rect">
            <a:avLst/>
          </a:prstGeom>
          <a:noFill/>
        </p:spPr>
        <p:txBody>
          <a:bodyPr wrap="none" rtlCol="0">
            <a:spAutoFit/>
          </a:bodyPr>
          <a:lstStyle/>
          <a:p>
            <a:r>
              <a:rPr lang="fr-FR" sz="1400" b="1" dirty="0"/>
              <a:t>VOLUME COMPLEMENT HORAIRE </a:t>
            </a:r>
            <a:r>
              <a:rPr lang="fr-FR" sz="1400" dirty="0"/>
              <a:t>: coefficient </a:t>
            </a:r>
            <a:r>
              <a:rPr lang="fr-FR" sz="1400" b="1" dirty="0"/>
              <a:t>12,5</a:t>
            </a:r>
            <a:r>
              <a:rPr lang="fr-FR" sz="1400" dirty="0"/>
              <a:t> avant 11,5 </a:t>
            </a:r>
          </a:p>
          <a:p>
            <a:r>
              <a:rPr lang="fr-FR" sz="1400" dirty="0"/>
              <a:t>	</a:t>
            </a:r>
          </a:p>
          <a:p>
            <a:r>
              <a:rPr lang="fr-FR" sz="1400" dirty="0"/>
              <a:t>Rappel situation antérieure :</a:t>
            </a:r>
          </a:p>
          <a:p>
            <a:r>
              <a:rPr lang="fr-FR" sz="1400" dirty="0"/>
              <a:t>Grille 1</a:t>
            </a:r>
          </a:p>
          <a:p>
            <a:r>
              <a:rPr lang="fr-FR" sz="1400" dirty="0"/>
              <a:t>- Pour les divisions dont l’effectif est supérieur à 15 élèves : </a:t>
            </a:r>
          </a:p>
          <a:p>
            <a:r>
              <a:rPr lang="fr-FR" sz="1400" dirty="0"/>
              <a:t>nb total élèves divisions / 20 et X 11,5</a:t>
            </a:r>
          </a:p>
          <a:p>
            <a:r>
              <a:rPr lang="fr-FR" sz="1400" dirty="0"/>
              <a:t>- Pour les divisions dont l’effectif est inférieur à 15 : </a:t>
            </a:r>
          </a:p>
          <a:p>
            <a:r>
              <a:rPr lang="fr-FR" sz="1400" dirty="0"/>
              <a:t>nb total élèves divisions / 20 et X 5,75 </a:t>
            </a:r>
          </a:p>
          <a:p>
            <a:endParaRPr lang="fr-FR" sz="1400" dirty="0"/>
          </a:p>
          <a:p>
            <a:r>
              <a:rPr lang="fr-FR" sz="1400" dirty="0"/>
              <a:t>Grille 2</a:t>
            </a:r>
          </a:p>
          <a:p>
            <a:r>
              <a:rPr lang="fr-FR" sz="1400" dirty="0"/>
              <a:t>- Pour les divisions dont l’effectif est supérieur à 18 élèves :</a:t>
            </a:r>
          </a:p>
          <a:p>
            <a:r>
              <a:rPr lang="fr-FR" sz="1400" dirty="0"/>
              <a:t>nb total élèves divisions / 24 et X 11,5</a:t>
            </a:r>
          </a:p>
          <a:p>
            <a:r>
              <a:rPr lang="fr-FR" sz="1400" dirty="0"/>
              <a:t>- Pour les divisions dont l’effectif est inférieur à 18 :</a:t>
            </a:r>
          </a:p>
          <a:p>
            <a:r>
              <a:rPr lang="fr-FR" sz="1400" dirty="0"/>
              <a:t>nb total élèves divisions / 24 et X 5,75</a:t>
            </a:r>
          </a:p>
        </p:txBody>
      </p:sp>
      <p:sp>
        <p:nvSpPr>
          <p:cNvPr id="5" name="ZoneTexte 4"/>
          <p:cNvSpPr txBox="1"/>
          <p:nvPr/>
        </p:nvSpPr>
        <p:spPr>
          <a:xfrm>
            <a:off x="7599205" y="2937299"/>
            <a:ext cx="4447051" cy="1815882"/>
          </a:xfrm>
          <a:prstGeom prst="rect">
            <a:avLst/>
          </a:prstGeom>
          <a:noFill/>
        </p:spPr>
        <p:txBody>
          <a:bodyPr wrap="none" rtlCol="0">
            <a:spAutoFit/>
          </a:bodyPr>
          <a:lstStyle/>
          <a:p>
            <a:r>
              <a:rPr lang="fr-FR" sz="1400" b="1" dirty="0"/>
              <a:t>SEUIL DE DEDOUBLEMENT</a:t>
            </a:r>
            <a:r>
              <a:rPr lang="fr-FR" sz="1400" dirty="0"/>
              <a:t>:</a:t>
            </a:r>
          </a:p>
          <a:p>
            <a:endParaRPr lang="fr-FR" sz="1400" dirty="0"/>
          </a:p>
          <a:p>
            <a:r>
              <a:rPr lang="fr-FR" sz="1400" b="1" dirty="0"/>
              <a:t>Bac Pro </a:t>
            </a:r>
            <a:r>
              <a:rPr lang="fr-FR" sz="1400" dirty="0"/>
              <a:t>maintien des seuils de calcul actuel :</a:t>
            </a:r>
          </a:p>
          <a:p>
            <a:r>
              <a:rPr lang="fr-FR" sz="1400" dirty="0"/>
              <a:t>15 élèves pour la production</a:t>
            </a:r>
          </a:p>
          <a:p>
            <a:r>
              <a:rPr lang="fr-FR" sz="1400" dirty="0"/>
              <a:t>20 élèves pour les services</a:t>
            </a:r>
          </a:p>
          <a:p>
            <a:endParaRPr lang="fr-FR" sz="1400" dirty="0"/>
          </a:p>
          <a:p>
            <a:r>
              <a:rPr lang="fr-FR" sz="1400" b="1" dirty="0"/>
              <a:t>Cap</a:t>
            </a:r>
            <a:r>
              <a:rPr lang="fr-FR" sz="1400" dirty="0"/>
              <a:t>: </a:t>
            </a:r>
          </a:p>
          <a:p>
            <a:r>
              <a:rPr lang="fr-FR" sz="1400" dirty="0"/>
              <a:t>Passage de 19 à 18 pour l’enseignement général</a:t>
            </a:r>
          </a:p>
        </p:txBody>
      </p:sp>
      <p:sp>
        <p:nvSpPr>
          <p:cNvPr id="6" name="Rectangle 5"/>
          <p:cNvSpPr/>
          <p:nvPr/>
        </p:nvSpPr>
        <p:spPr>
          <a:xfrm>
            <a:off x="7599205" y="5222317"/>
            <a:ext cx="3959381" cy="1244893"/>
          </a:xfrm>
          <a:prstGeom prst="rect">
            <a:avLst/>
          </a:prstGeom>
        </p:spPr>
        <p:txBody>
          <a:bodyPr wrap="square">
            <a:spAutoFit/>
          </a:bodyPr>
          <a:lstStyle/>
          <a:p>
            <a:pPr lvl="0" algn="ctr">
              <a:lnSpc>
                <a:spcPct val="107000"/>
              </a:lnSpc>
              <a:spcAft>
                <a:spcPts val="0"/>
              </a:spcAft>
            </a:pPr>
            <a:r>
              <a:rPr lang="fr-FR" sz="1400" b="1" dirty="0">
                <a:solidFill>
                  <a:srgbClr val="FF0000"/>
                </a:solidFill>
                <a:latin typeface="+mj-lt"/>
                <a:ea typeface="Calibri" panose="020F0502020204030204" pitchFamily="34" charset="0"/>
                <a:cs typeface="Times New Roman" panose="02020603050405020304" pitchFamily="18" charset="0"/>
              </a:rPr>
              <a:t>REVENDICATIONS</a:t>
            </a:r>
          </a:p>
          <a:p>
            <a:pPr lvl="0">
              <a:lnSpc>
                <a:spcPct val="107000"/>
              </a:lnSpc>
              <a:spcAft>
                <a:spcPts val="0"/>
              </a:spcAft>
            </a:pPr>
            <a:r>
              <a:rPr lang="fr-FR" sz="1400" dirty="0">
                <a:solidFill>
                  <a:srgbClr val="FF0000"/>
                </a:solidFill>
                <a:latin typeface="+mj-lt"/>
                <a:ea typeface="Calibri" panose="020F0502020204030204" pitchFamily="34" charset="0"/>
                <a:cs typeface="Times New Roman" panose="02020603050405020304" pitchFamily="18" charset="0"/>
              </a:rPr>
              <a:t>Retrait de la restriction division isolée dans l’attribution des volumes complémentaires</a:t>
            </a:r>
            <a:r>
              <a:rPr lang="fr-FR" sz="1400" dirty="0">
                <a:latin typeface="+mj-lt"/>
                <a:ea typeface="Calibri" panose="020F0502020204030204" pitchFamily="34" charset="0"/>
                <a:cs typeface="Times New Roman" panose="02020603050405020304" pitchFamily="18" charset="0"/>
              </a:rPr>
              <a:t>.</a:t>
            </a:r>
          </a:p>
          <a:p>
            <a:pPr lvl="0">
              <a:lnSpc>
                <a:spcPct val="107000"/>
              </a:lnSpc>
              <a:spcAft>
                <a:spcPts val="0"/>
              </a:spcAft>
            </a:pPr>
            <a:r>
              <a:rPr lang="fr-FR" sz="1400" dirty="0">
                <a:solidFill>
                  <a:srgbClr val="FF0000"/>
                </a:solidFill>
                <a:latin typeface="+mj-lt"/>
                <a:ea typeface="Calibri" panose="020F0502020204030204" pitchFamily="34" charset="0"/>
                <a:cs typeface="Times New Roman" panose="02020603050405020304" pitchFamily="18" charset="0"/>
              </a:rPr>
              <a:t>Calcul sur la capacité d’accueil et non sur les effectifs « </a:t>
            </a:r>
            <a:r>
              <a:rPr lang="fr-FR" sz="1400" i="1" dirty="0">
                <a:solidFill>
                  <a:srgbClr val="FF0000"/>
                </a:solidFill>
                <a:latin typeface="+mj-lt"/>
                <a:ea typeface="Calibri" panose="020F0502020204030204" pitchFamily="34" charset="0"/>
                <a:cs typeface="Times New Roman" panose="02020603050405020304" pitchFamily="18" charset="0"/>
              </a:rPr>
              <a:t>constatés</a:t>
            </a:r>
            <a:r>
              <a:rPr lang="fr-FR" sz="1400" dirty="0">
                <a:solidFill>
                  <a:srgbClr val="FF0000"/>
                </a:solidFill>
                <a:latin typeface="+mj-lt"/>
                <a:ea typeface="Calibri" panose="020F0502020204030204" pitchFamily="34" charset="0"/>
                <a:cs typeface="Times New Roman" panose="02020603050405020304" pitchFamily="18" charset="0"/>
              </a:rPr>
              <a:t> ».</a:t>
            </a:r>
            <a:endParaRPr lang="fr-FR"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70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1000"/>
                                        <p:tgtEl>
                                          <p:spTgt spid="5"/>
                                        </p:tgtEl>
                                      </p:cBhvr>
                                    </p:animEffect>
                                    <p:anim calcmode="lin" valueType="num">
                                      <p:cBhvr>
                                        <p:cTn id="87" dur="1000" fill="hold"/>
                                        <p:tgtEl>
                                          <p:spTgt spid="5"/>
                                        </p:tgtEl>
                                        <p:attrNameLst>
                                          <p:attrName>ppt_x</p:attrName>
                                        </p:attrNameLst>
                                      </p:cBhvr>
                                      <p:tavLst>
                                        <p:tav tm="0">
                                          <p:val>
                                            <p:strVal val="#ppt_x"/>
                                          </p:val>
                                        </p:tav>
                                        <p:tav tm="100000">
                                          <p:val>
                                            <p:strVal val="#ppt_x"/>
                                          </p:val>
                                        </p:tav>
                                      </p:tavLst>
                                    </p:anim>
                                    <p:anim calcmode="lin" valueType="num">
                                      <p:cBhvr>
                                        <p:cTn id="8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1000"/>
                                        <p:tgtEl>
                                          <p:spTgt spid="6"/>
                                        </p:tgtEl>
                                      </p:cBhvr>
                                    </p:animEffect>
                                    <p:anim calcmode="lin" valueType="num">
                                      <p:cBhvr>
                                        <p:cTn id="94" dur="1000" fill="hold"/>
                                        <p:tgtEl>
                                          <p:spTgt spid="6"/>
                                        </p:tgtEl>
                                        <p:attrNameLst>
                                          <p:attrName>ppt_x</p:attrName>
                                        </p:attrNameLst>
                                      </p:cBhvr>
                                      <p:tavLst>
                                        <p:tav tm="0">
                                          <p:val>
                                            <p:strVal val="#ppt_x"/>
                                          </p:val>
                                        </p:tav>
                                        <p:tav tm="100000">
                                          <p:val>
                                            <p:strVal val="#ppt_x"/>
                                          </p:val>
                                        </p:tav>
                                      </p:tavLst>
                                    </p:anim>
                                    <p:anim calcmode="lin" valueType="num">
                                      <p:cBhvr>
                                        <p:cTn id="9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98C045-8D7F-4D5E-9C04-53AA03CBA448}"/>
              </a:ext>
            </a:extLst>
          </p:cNvPr>
          <p:cNvSpPr>
            <a:spLocks noGrp="1"/>
          </p:cNvSpPr>
          <p:nvPr>
            <p:ph type="title"/>
          </p:nvPr>
        </p:nvSpPr>
        <p:spPr>
          <a:xfrm>
            <a:off x="1454688" y="609504"/>
            <a:ext cx="10737312" cy="1242702"/>
          </a:xfrm>
        </p:spPr>
        <p:txBody>
          <a:bodyPr/>
          <a:lstStyle/>
          <a:p>
            <a:pPr algn="ctr"/>
            <a:r>
              <a:rPr lang="fr-FR" b="1" dirty="0"/>
              <a:t>Secondes communes à des familles de métiers</a:t>
            </a:r>
          </a:p>
        </p:txBody>
      </p:sp>
      <p:pic>
        <p:nvPicPr>
          <p:cNvPr id="3" name="Image 2">
            <a:extLst>
              <a:ext uri="{FF2B5EF4-FFF2-40B4-BE49-F238E27FC236}">
                <a16:creationId xmlns:a16="http://schemas.microsoft.com/office/drawing/2014/main" id="{09498EE8-7BBA-4215-802D-0B99DAF1FEE4}"/>
              </a:ext>
            </a:extLst>
          </p:cNvPr>
          <p:cNvPicPr>
            <a:picLocks noChangeAspect="1"/>
          </p:cNvPicPr>
          <p:nvPr/>
        </p:nvPicPr>
        <p:blipFill>
          <a:blip r:embed="rId2"/>
          <a:stretch>
            <a:fillRect/>
          </a:stretch>
        </p:blipFill>
        <p:spPr>
          <a:xfrm>
            <a:off x="188130" y="5821590"/>
            <a:ext cx="579170" cy="1036410"/>
          </a:xfrm>
          <a:prstGeom prst="rect">
            <a:avLst/>
          </a:prstGeom>
        </p:spPr>
      </p:pic>
      <p:pic>
        <p:nvPicPr>
          <p:cNvPr id="7" name="Espace réservé du contenu 6">
            <a:extLst>
              <a:ext uri="{FF2B5EF4-FFF2-40B4-BE49-F238E27FC236}">
                <a16:creationId xmlns:a16="http://schemas.microsoft.com/office/drawing/2014/main" id="{B154C50F-B96C-47D6-9814-D0C977896161}"/>
              </a:ext>
            </a:extLst>
          </p:cNvPr>
          <p:cNvPicPr>
            <a:picLocks noGrp="1" noChangeAspect="1"/>
          </p:cNvPicPr>
          <p:nvPr>
            <p:ph idx="1"/>
          </p:nvPr>
        </p:nvPicPr>
        <p:blipFill>
          <a:blip r:embed="rId3"/>
          <a:stretch>
            <a:fillRect/>
          </a:stretch>
        </p:blipFill>
        <p:spPr>
          <a:xfrm>
            <a:off x="2422847" y="1661324"/>
            <a:ext cx="1879665" cy="1879665"/>
          </a:xfrm>
        </p:spPr>
      </p:pic>
      <p:sp>
        <p:nvSpPr>
          <p:cNvPr id="8" name="ZoneTexte 7">
            <a:extLst>
              <a:ext uri="{FF2B5EF4-FFF2-40B4-BE49-F238E27FC236}">
                <a16:creationId xmlns:a16="http://schemas.microsoft.com/office/drawing/2014/main" id="{07872867-08DD-42AB-8F8A-454D9DEF471B}"/>
              </a:ext>
            </a:extLst>
          </p:cNvPr>
          <p:cNvSpPr txBox="1"/>
          <p:nvPr/>
        </p:nvSpPr>
        <p:spPr>
          <a:xfrm>
            <a:off x="4536490" y="1828800"/>
            <a:ext cx="7466120" cy="646331"/>
          </a:xfrm>
          <a:prstGeom prst="rect">
            <a:avLst/>
          </a:prstGeom>
          <a:noFill/>
        </p:spPr>
        <p:txBody>
          <a:bodyPr wrap="square" rtlCol="0">
            <a:spAutoFit/>
          </a:bodyPr>
          <a:lstStyle/>
          <a:p>
            <a:r>
              <a:rPr lang="fr-FR" b="1" dirty="0">
                <a:solidFill>
                  <a:srgbClr val="FF0000"/>
                </a:solidFill>
              </a:rPr>
              <a:t>Déspécialisation</a:t>
            </a:r>
            <a:r>
              <a:rPr lang="fr-FR" dirty="0"/>
              <a:t> : quelles conséquences sur la qualité de la formation délivrée et l’insertion professionnelle ?</a:t>
            </a:r>
          </a:p>
        </p:txBody>
      </p:sp>
      <p:sp>
        <p:nvSpPr>
          <p:cNvPr id="14" name="ZoneTexte 13">
            <a:extLst>
              <a:ext uri="{FF2B5EF4-FFF2-40B4-BE49-F238E27FC236}">
                <a16:creationId xmlns:a16="http://schemas.microsoft.com/office/drawing/2014/main" id="{6F02A021-FD47-47A2-A469-305F4B42EF79}"/>
              </a:ext>
            </a:extLst>
          </p:cNvPr>
          <p:cNvSpPr txBox="1"/>
          <p:nvPr/>
        </p:nvSpPr>
        <p:spPr>
          <a:xfrm>
            <a:off x="4536490" y="2505670"/>
            <a:ext cx="7466120" cy="923330"/>
          </a:xfrm>
          <a:prstGeom prst="rect">
            <a:avLst/>
          </a:prstGeom>
          <a:noFill/>
        </p:spPr>
        <p:txBody>
          <a:bodyPr wrap="square" rtlCol="0">
            <a:spAutoFit/>
          </a:bodyPr>
          <a:lstStyle/>
          <a:p>
            <a:r>
              <a:rPr lang="fr-FR" b="1" dirty="0">
                <a:solidFill>
                  <a:srgbClr val="FF0000"/>
                </a:solidFill>
              </a:rPr>
              <a:t>Conséquences sur les postes</a:t>
            </a:r>
            <a:r>
              <a:rPr lang="fr-FR" dirty="0"/>
              <a:t> : les regroupements de spécialités dans des familles de métiers vont entraîner des suppressions de postes.</a:t>
            </a:r>
          </a:p>
        </p:txBody>
      </p:sp>
      <p:sp>
        <p:nvSpPr>
          <p:cNvPr id="15" name="ZoneTexte 14">
            <a:extLst>
              <a:ext uri="{FF2B5EF4-FFF2-40B4-BE49-F238E27FC236}">
                <a16:creationId xmlns:a16="http://schemas.microsoft.com/office/drawing/2014/main" id="{58083F3A-27FC-4FEC-9FA2-0593BECB704D}"/>
              </a:ext>
            </a:extLst>
          </p:cNvPr>
          <p:cNvSpPr txBox="1"/>
          <p:nvPr/>
        </p:nvSpPr>
        <p:spPr>
          <a:xfrm>
            <a:off x="4536490" y="3459539"/>
            <a:ext cx="7466120" cy="646331"/>
          </a:xfrm>
          <a:prstGeom prst="rect">
            <a:avLst/>
          </a:prstGeom>
          <a:noFill/>
        </p:spPr>
        <p:txBody>
          <a:bodyPr wrap="square" rtlCol="0">
            <a:spAutoFit/>
          </a:bodyPr>
          <a:lstStyle/>
          <a:p>
            <a:r>
              <a:rPr lang="fr-FR" b="1" dirty="0">
                <a:solidFill>
                  <a:srgbClr val="FF0000"/>
                </a:solidFill>
              </a:rPr>
              <a:t>Charge de travail</a:t>
            </a:r>
            <a:r>
              <a:rPr lang="fr-FR" dirty="0"/>
              <a:t> : tous les programmes doivent être rénovés à terme.</a:t>
            </a:r>
          </a:p>
        </p:txBody>
      </p:sp>
      <p:sp>
        <p:nvSpPr>
          <p:cNvPr id="11" name="ZoneTexte 10">
            <a:extLst>
              <a:ext uri="{FF2B5EF4-FFF2-40B4-BE49-F238E27FC236}">
                <a16:creationId xmlns:a16="http://schemas.microsoft.com/office/drawing/2014/main" id="{685E635B-DBF2-42CD-8328-2AFA728F6B22}"/>
              </a:ext>
            </a:extLst>
          </p:cNvPr>
          <p:cNvSpPr txBox="1"/>
          <p:nvPr/>
        </p:nvSpPr>
        <p:spPr>
          <a:xfrm>
            <a:off x="1411549" y="5024762"/>
            <a:ext cx="3630967" cy="707886"/>
          </a:xfrm>
          <a:prstGeom prst="rect">
            <a:avLst/>
          </a:prstGeom>
          <a:noFill/>
        </p:spPr>
        <p:txBody>
          <a:bodyPr wrap="square" rtlCol="0">
            <a:spAutoFit/>
          </a:bodyPr>
          <a:lstStyle/>
          <a:p>
            <a:r>
              <a:rPr lang="fr-FR" sz="4000" b="1" dirty="0">
                <a:solidFill>
                  <a:srgbClr val="00B050"/>
                </a:solidFill>
                <a:latin typeface="DS-Digital" pitchFamily="2" charset="0"/>
              </a:rPr>
              <a:t>SEPTEMBRE 2019</a:t>
            </a:r>
          </a:p>
        </p:txBody>
      </p:sp>
      <p:sp>
        <p:nvSpPr>
          <p:cNvPr id="12" name="ZoneTexte 11">
            <a:extLst>
              <a:ext uri="{FF2B5EF4-FFF2-40B4-BE49-F238E27FC236}">
                <a16:creationId xmlns:a16="http://schemas.microsoft.com/office/drawing/2014/main" id="{5121F2AA-766D-4FCD-8F26-2FA6921B662D}"/>
              </a:ext>
            </a:extLst>
          </p:cNvPr>
          <p:cNvSpPr txBox="1"/>
          <p:nvPr/>
        </p:nvSpPr>
        <p:spPr>
          <a:xfrm>
            <a:off x="5353235" y="4438835"/>
            <a:ext cx="6560598" cy="369332"/>
          </a:xfrm>
          <a:prstGeom prst="rect">
            <a:avLst/>
          </a:prstGeom>
          <a:noFill/>
        </p:spPr>
        <p:txBody>
          <a:bodyPr wrap="square" rtlCol="0">
            <a:spAutoFit/>
          </a:bodyPr>
          <a:lstStyle/>
          <a:p>
            <a:r>
              <a:rPr lang="fr-FR" dirty="0"/>
              <a:t>Métiers de la construction durable et des travaux publics </a:t>
            </a:r>
          </a:p>
        </p:txBody>
      </p:sp>
      <p:sp>
        <p:nvSpPr>
          <p:cNvPr id="23" name="ZoneTexte 22">
            <a:extLst>
              <a:ext uri="{FF2B5EF4-FFF2-40B4-BE49-F238E27FC236}">
                <a16:creationId xmlns:a16="http://schemas.microsoft.com/office/drawing/2014/main" id="{D680D165-1397-481D-8247-6D845D80EE57}"/>
              </a:ext>
            </a:extLst>
          </p:cNvPr>
          <p:cNvSpPr txBox="1"/>
          <p:nvPr/>
        </p:nvSpPr>
        <p:spPr>
          <a:xfrm>
            <a:off x="5353235" y="5055539"/>
            <a:ext cx="6560598" cy="646331"/>
          </a:xfrm>
          <a:prstGeom prst="rect">
            <a:avLst/>
          </a:prstGeom>
          <a:noFill/>
        </p:spPr>
        <p:txBody>
          <a:bodyPr wrap="square" rtlCol="0">
            <a:spAutoFit/>
          </a:bodyPr>
          <a:lstStyle/>
          <a:p>
            <a:r>
              <a:rPr lang="fr-FR" dirty="0"/>
              <a:t>Métiers de la gestion administrative, du transport et de la logistique et de </a:t>
            </a:r>
            <a:r>
              <a:rPr lang="fr-FR"/>
              <a:t>la sécurité</a:t>
            </a:r>
            <a:endParaRPr lang="fr-FR" dirty="0"/>
          </a:p>
        </p:txBody>
      </p:sp>
      <p:sp>
        <p:nvSpPr>
          <p:cNvPr id="24" name="ZoneTexte 23">
            <a:extLst>
              <a:ext uri="{FF2B5EF4-FFF2-40B4-BE49-F238E27FC236}">
                <a16:creationId xmlns:a16="http://schemas.microsoft.com/office/drawing/2014/main" id="{1C4C1E8C-0CDC-44BF-A9CE-AF09F4064C4E}"/>
              </a:ext>
            </a:extLst>
          </p:cNvPr>
          <p:cNvSpPr txBox="1"/>
          <p:nvPr/>
        </p:nvSpPr>
        <p:spPr>
          <a:xfrm>
            <a:off x="5353235" y="5949242"/>
            <a:ext cx="6560598" cy="369332"/>
          </a:xfrm>
          <a:prstGeom prst="rect">
            <a:avLst/>
          </a:prstGeom>
          <a:noFill/>
        </p:spPr>
        <p:txBody>
          <a:bodyPr wrap="square" rtlCol="0">
            <a:spAutoFit/>
          </a:bodyPr>
          <a:lstStyle/>
          <a:p>
            <a:r>
              <a:rPr lang="fr-FR" dirty="0"/>
              <a:t>Métiers de la relation client</a:t>
            </a:r>
          </a:p>
        </p:txBody>
      </p:sp>
      <p:sp>
        <p:nvSpPr>
          <p:cNvPr id="13" name="Arc 12">
            <a:extLst>
              <a:ext uri="{FF2B5EF4-FFF2-40B4-BE49-F238E27FC236}">
                <a16:creationId xmlns:a16="http://schemas.microsoft.com/office/drawing/2014/main" id="{C7FE56C3-4246-4418-AA86-F46233607362}"/>
              </a:ext>
            </a:extLst>
          </p:cNvPr>
          <p:cNvSpPr/>
          <p:nvPr/>
        </p:nvSpPr>
        <p:spPr>
          <a:xfrm rot="16200000">
            <a:off x="3593397" y="5949856"/>
            <a:ext cx="3270859" cy="248816"/>
          </a:xfrm>
          <a:prstGeom prst="arc">
            <a:avLst>
              <a:gd name="adj1" fmla="val 12530418"/>
              <a:gd name="adj2" fmla="val 0"/>
            </a:avLst>
          </a:prstGeom>
          <a:noFill/>
          <a:ln>
            <a:solidFill>
              <a:srgbClr val="00B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9603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2000"/>
                                        <p:tgtEl>
                                          <p:spTgt spid="11"/>
                                        </p:tgtEl>
                                      </p:cBhvr>
                                    </p:animEffect>
                                    <p:anim calcmode="lin" valueType="num">
                                      <p:cBhvr>
                                        <p:cTn id="80" dur="2000" fill="hold"/>
                                        <p:tgtEl>
                                          <p:spTgt spid="11"/>
                                        </p:tgtEl>
                                        <p:attrNameLst>
                                          <p:attrName>ppt_w</p:attrName>
                                        </p:attrNameLst>
                                      </p:cBhvr>
                                      <p:tavLst>
                                        <p:tav tm="0" fmla="#ppt_w*sin(2.5*pi*$)">
                                          <p:val>
                                            <p:fltVal val="0"/>
                                          </p:val>
                                        </p:tav>
                                        <p:tav tm="100000">
                                          <p:val>
                                            <p:fltVal val="1"/>
                                          </p:val>
                                        </p:tav>
                                      </p:tavLst>
                                    </p:anim>
                                    <p:anim calcmode="lin" valueType="num">
                                      <p:cBhvr>
                                        <p:cTn id="8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ppt_x"/>
                                          </p:val>
                                        </p:tav>
                                        <p:tav tm="100000">
                                          <p:val>
                                            <p:strVal val="#ppt_x"/>
                                          </p:val>
                                        </p:tav>
                                      </p:tavLst>
                                    </p:anim>
                                    <p:anim calcmode="lin" valueType="num">
                                      <p:cBhvr additive="base">
                                        <p:cTn id="8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1000"/>
                                        <p:tgtEl>
                                          <p:spTgt spid="12"/>
                                        </p:tgtEl>
                                      </p:cBhvr>
                                    </p:animEffect>
                                    <p:anim calcmode="lin" valueType="num">
                                      <p:cBhvr>
                                        <p:cTn id="93" dur="1000" fill="hold"/>
                                        <p:tgtEl>
                                          <p:spTgt spid="12"/>
                                        </p:tgtEl>
                                        <p:attrNameLst>
                                          <p:attrName>ppt_x</p:attrName>
                                        </p:attrNameLst>
                                      </p:cBhvr>
                                      <p:tavLst>
                                        <p:tav tm="0">
                                          <p:val>
                                            <p:strVal val="#ppt_x"/>
                                          </p:val>
                                        </p:tav>
                                        <p:tav tm="100000">
                                          <p:val>
                                            <p:strVal val="#ppt_x"/>
                                          </p:val>
                                        </p:tav>
                                      </p:tavLst>
                                    </p:anim>
                                    <p:anim calcmode="lin" valueType="num">
                                      <p:cBhvr>
                                        <p:cTn id="9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1000"/>
                                        <p:tgtEl>
                                          <p:spTgt spid="23"/>
                                        </p:tgtEl>
                                      </p:cBhvr>
                                    </p:animEffect>
                                    <p:anim calcmode="lin" valueType="num">
                                      <p:cBhvr>
                                        <p:cTn id="100" dur="1000" fill="hold"/>
                                        <p:tgtEl>
                                          <p:spTgt spid="23"/>
                                        </p:tgtEl>
                                        <p:attrNameLst>
                                          <p:attrName>ppt_x</p:attrName>
                                        </p:attrNameLst>
                                      </p:cBhvr>
                                      <p:tavLst>
                                        <p:tav tm="0">
                                          <p:val>
                                            <p:strVal val="#ppt_x"/>
                                          </p:val>
                                        </p:tav>
                                        <p:tav tm="100000">
                                          <p:val>
                                            <p:strVal val="#ppt_x"/>
                                          </p:val>
                                        </p:tav>
                                      </p:tavLst>
                                    </p:anim>
                                    <p:anim calcmode="lin" valueType="num">
                                      <p:cBhvr>
                                        <p:cTn id="10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1000"/>
                                        <p:tgtEl>
                                          <p:spTgt spid="24"/>
                                        </p:tgtEl>
                                      </p:cBhvr>
                                    </p:animEffect>
                                    <p:anim calcmode="lin" valueType="num">
                                      <p:cBhvr>
                                        <p:cTn id="107" dur="1000" fill="hold"/>
                                        <p:tgtEl>
                                          <p:spTgt spid="24"/>
                                        </p:tgtEl>
                                        <p:attrNameLst>
                                          <p:attrName>ppt_x</p:attrName>
                                        </p:attrNameLst>
                                      </p:cBhvr>
                                      <p:tavLst>
                                        <p:tav tm="0">
                                          <p:val>
                                            <p:strVal val="#ppt_x"/>
                                          </p:val>
                                        </p:tav>
                                        <p:tav tm="100000">
                                          <p:val>
                                            <p:strVal val="#ppt_x"/>
                                          </p:val>
                                        </p:tav>
                                      </p:tavLst>
                                    </p:anim>
                                    <p:anim calcmode="lin" valueType="num">
                                      <p:cBhvr>
                                        <p:cTn id="10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1" grpId="0"/>
      <p:bldP spid="12" grpId="0"/>
      <p:bldP spid="23" grpId="0"/>
      <p:bldP spid="24"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0E7B2-F772-45D5-94D4-42FAB2276F56}"/>
              </a:ext>
            </a:extLst>
          </p:cNvPr>
          <p:cNvSpPr>
            <a:spLocks noGrp="1"/>
          </p:cNvSpPr>
          <p:nvPr>
            <p:ph type="title"/>
          </p:nvPr>
        </p:nvSpPr>
        <p:spPr/>
        <p:txBody>
          <a:bodyPr/>
          <a:lstStyle/>
          <a:p>
            <a:pPr algn="ctr"/>
            <a:r>
              <a:rPr lang="fr-FR" b="1" dirty="0"/>
              <a:t>Réécriture complète des programmes dans toutes les disciplines</a:t>
            </a:r>
          </a:p>
        </p:txBody>
      </p:sp>
      <p:sp>
        <p:nvSpPr>
          <p:cNvPr id="3" name="Espace réservé du contenu 2">
            <a:extLst>
              <a:ext uri="{FF2B5EF4-FFF2-40B4-BE49-F238E27FC236}">
                <a16:creationId xmlns:a16="http://schemas.microsoft.com/office/drawing/2014/main" id="{1A155C5C-60FA-4C68-9C14-56F5DC7B2CB2}"/>
              </a:ext>
            </a:extLst>
          </p:cNvPr>
          <p:cNvSpPr>
            <a:spLocks noGrp="1"/>
          </p:cNvSpPr>
          <p:nvPr>
            <p:ph idx="1"/>
          </p:nvPr>
        </p:nvSpPr>
        <p:spPr/>
        <p:txBody>
          <a:bodyPr/>
          <a:lstStyle/>
          <a:p>
            <a:r>
              <a:rPr lang="fr-FR" dirty="0"/>
              <a:t>Charge de travail importante pour nous </a:t>
            </a:r>
          </a:p>
          <a:p>
            <a:r>
              <a:rPr lang="fr-FR" dirty="0"/>
              <a:t>Co intervention imposée et sans temps de concertation</a:t>
            </a:r>
          </a:p>
          <a:p>
            <a:r>
              <a:rPr lang="fr-FR" dirty="0"/>
              <a:t>Apparition du « chef d’œuvre »</a:t>
            </a:r>
          </a:p>
          <a:p>
            <a:r>
              <a:rPr lang="fr-FR" dirty="0"/>
              <a:t>Augmentation du volume de l’Accompagnement Personnalisé</a:t>
            </a:r>
          </a:p>
        </p:txBody>
      </p:sp>
      <p:pic>
        <p:nvPicPr>
          <p:cNvPr id="4" name="Image 3">
            <a:extLst>
              <a:ext uri="{FF2B5EF4-FFF2-40B4-BE49-F238E27FC236}">
                <a16:creationId xmlns:a16="http://schemas.microsoft.com/office/drawing/2014/main" id="{5056E874-4A60-4D1B-8DFD-7415B86E8A61}"/>
              </a:ext>
            </a:extLst>
          </p:cNvPr>
          <p:cNvPicPr>
            <a:picLocks noChangeAspect="1"/>
          </p:cNvPicPr>
          <p:nvPr/>
        </p:nvPicPr>
        <p:blipFill>
          <a:blip r:embed="rId2"/>
          <a:stretch>
            <a:fillRect/>
          </a:stretch>
        </p:blipFill>
        <p:spPr>
          <a:xfrm>
            <a:off x="3053918" y="4055760"/>
            <a:ext cx="6480699" cy="2799662"/>
          </a:xfrm>
          <a:prstGeom prst="rect">
            <a:avLst/>
          </a:prstGeom>
        </p:spPr>
      </p:pic>
      <p:pic>
        <p:nvPicPr>
          <p:cNvPr id="6" name="Image 5">
            <a:extLst>
              <a:ext uri="{FF2B5EF4-FFF2-40B4-BE49-F238E27FC236}">
                <a16:creationId xmlns:a16="http://schemas.microsoft.com/office/drawing/2014/main" id="{562C4FED-3BF5-48E4-8A1B-E0F4DBBFB5DA}"/>
              </a:ext>
            </a:extLst>
          </p:cNvPr>
          <p:cNvPicPr>
            <a:picLocks noChangeAspect="1"/>
          </p:cNvPicPr>
          <p:nvPr/>
        </p:nvPicPr>
        <p:blipFill>
          <a:blip r:embed="rId3"/>
          <a:stretch>
            <a:fillRect/>
          </a:stretch>
        </p:blipFill>
        <p:spPr>
          <a:xfrm>
            <a:off x="145537" y="5821590"/>
            <a:ext cx="579170" cy="1036410"/>
          </a:xfrm>
          <a:prstGeom prst="rect">
            <a:avLst/>
          </a:prstGeom>
        </p:spPr>
      </p:pic>
    </p:spTree>
    <p:extLst>
      <p:ext uri="{BB962C8B-B14F-4D97-AF65-F5344CB8AC3E}">
        <p14:creationId xmlns:p14="http://schemas.microsoft.com/office/powerpoint/2010/main" val="34748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8D10F-011E-48F9-9956-430EF7DDEC2D}"/>
              </a:ext>
            </a:extLst>
          </p:cNvPr>
          <p:cNvSpPr>
            <a:spLocks noGrp="1"/>
          </p:cNvSpPr>
          <p:nvPr>
            <p:ph type="title"/>
          </p:nvPr>
        </p:nvSpPr>
        <p:spPr/>
        <p:txBody>
          <a:bodyPr>
            <a:normAutofit fontScale="90000"/>
          </a:bodyPr>
          <a:lstStyle/>
          <a:p>
            <a:pPr algn="ctr"/>
            <a:r>
              <a:rPr lang="fr-FR" b="1" dirty="0"/>
              <a:t>Suppression de la taxe d’apprentissage au profit de la contribution alternance</a:t>
            </a:r>
          </a:p>
        </p:txBody>
      </p:sp>
      <p:pic>
        <p:nvPicPr>
          <p:cNvPr id="6" name="Image 5">
            <a:extLst>
              <a:ext uri="{FF2B5EF4-FFF2-40B4-BE49-F238E27FC236}">
                <a16:creationId xmlns:a16="http://schemas.microsoft.com/office/drawing/2014/main" id="{E234BA7C-EF4D-40CA-AB06-D17EF71E818E}"/>
              </a:ext>
            </a:extLst>
          </p:cNvPr>
          <p:cNvPicPr>
            <a:picLocks noChangeAspect="1"/>
          </p:cNvPicPr>
          <p:nvPr/>
        </p:nvPicPr>
        <p:blipFill>
          <a:blip r:embed="rId2"/>
          <a:stretch>
            <a:fillRect/>
          </a:stretch>
        </p:blipFill>
        <p:spPr>
          <a:xfrm>
            <a:off x="179338" y="5821590"/>
            <a:ext cx="579170" cy="1036410"/>
          </a:xfrm>
          <a:prstGeom prst="rect">
            <a:avLst/>
          </a:prstGeom>
        </p:spPr>
      </p:pic>
      <p:sp>
        <p:nvSpPr>
          <p:cNvPr id="7" name="ZoneTexte 6"/>
          <p:cNvSpPr txBox="1"/>
          <p:nvPr/>
        </p:nvSpPr>
        <p:spPr>
          <a:xfrm>
            <a:off x="3284757" y="1980698"/>
            <a:ext cx="7528023" cy="800219"/>
          </a:xfrm>
          <a:prstGeom prst="rect">
            <a:avLst/>
          </a:prstGeom>
          <a:noFill/>
        </p:spPr>
        <p:txBody>
          <a:bodyPr wrap="none" rtlCol="0">
            <a:spAutoFit/>
          </a:bodyPr>
          <a:lstStyle/>
          <a:p>
            <a:pPr algn="ctr"/>
            <a:r>
              <a:rPr lang="fr-FR" sz="2800" b="1" dirty="0">
                <a:solidFill>
                  <a:srgbClr val="FF0000"/>
                </a:solidFill>
              </a:rPr>
              <a:t>La part du hors quota passe de 23% à 13%</a:t>
            </a:r>
          </a:p>
          <a:p>
            <a:endParaRPr lang="fr-FR" dirty="0">
              <a:solidFill>
                <a:srgbClr val="FF0000"/>
              </a:solidFill>
            </a:endParaRPr>
          </a:p>
        </p:txBody>
      </p:sp>
      <p:sp>
        <p:nvSpPr>
          <p:cNvPr id="5" name="Flèche : bas 20">
            <a:extLst>
              <a:ext uri="{FF2B5EF4-FFF2-40B4-BE49-F238E27FC236}">
                <a16:creationId xmlns:a16="http://schemas.microsoft.com/office/drawing/2014/main" id="{3A9244B5-E895-4983-AA4B-5B17BA94EDB8}"/>
              </a:ext>
            </a:extLst>
          </p:cNvPr>
          <p:cNvSpPr/>
          <p:nvPr/>
        </p:nvSpPr>
        <p:spPr>
          <a:xfrm>
            <a:off x="6798187" y="2702727"/>
            <a:ext cx="501162" cy="12808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039422" y="4227443"/>
            <a:ext cx="6271269" cy="923330"/>
          </a:xfrm>
          <a:prstGeom prst="rect">
            <a:avLst/>
          </a:prstGeom>
          <a:noFill/>
        </p:spPr>
        <p:txBody>
          <a:bodyPr wrap="none" rtlCol="0">
            <a:spAutoFit/>
          </a:bodyPr>
          <a:lstStyle/>
          <a:p>
            <a:pPr algn="ctr"/>
            <a:r>
              <a:rPr lang="fr-FR" b="1" dirty="0"/>
              <a:t>Baisse des crédits pour les équipements professionnels </a:t>
            </a:r>
          </a:p>
          <a:p>
            <a:pPr algn="ctr"/>
            <a:r>
              <a:rPr lang="fr-FR" b="1" dirty="0"/>
              <a:t>et difficultés pour rembourser les frais de PFMP</a:t>
            </a:r>
          </a:p>
          <a:p>
            <a:pPr algn="ctr"/>
            <a:r>
              <a:rPr lang="fr-FR" b="1" dirty="0"/>
              <a:t>les crédits d’Etat étant souvent insuffisants </a:t>
            </a:r>
          </a:p>
        </p:txBody>
      </p:sp>
    </p:spTree>
    <p:extLst>
      <p:ext uri="{BB962C8B-B14F-4D97-AF65-F5344CB8AC3E}">
        <p14:creationId xmlns:p14="http://schemas.microsoft.com/office/powerpoint/2010/main" val="18742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3" grpId="0"/>
    </p:bld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C7C0AAC-5C62-44C8-B216-BE00B9A5812D}">
  <we:reference id="wa104380121" version="2.0.0.0" store="fr-FR"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Wisp</Template>
  <TotalTime>622</TotalTime>
  <Words>731</Words>
  <Application>Microsoft Office PowerPoint</Application>
  <PresentationFormat>Grand écran</PresentationFormat>
  <Paragraphs>104</Paragraphs>
  <Slides>14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Calibri</vt:lpstr>
      <vt:lpstr>Century Gothic</vt:lpstr>
      <vt:lpstr>DS-Digital</vt:lpstr>
      <vt:lpstr>Edo SZ</vt:lpstr>
      <vt:lpstr>Sylfaen</vt:lpstr>
      <vt:lpstr>Times New Roman</vt:lpstr>
      <vt:lpstr>Wingdings 3</vt:lpstr>
      <vt:lpstr>Brin</vt:lpstr>
      <vt:lpstr>Enjeux de la réforme de la voie professionnelle</vt:lpstr>
      <vt:lpstr>Nouvelles grilles horaires concernant le bac pro en vigueur dès septembre 2019</vt:lpstr>
      <vt:lpstr>HORAIRES PROFS: ATTAQUE SUR LES HEURES DISCIPLINAIRES </vt:lpstr>
      <vt:lpstr>Nouvelles grilles horaires concernant le CAP en vigueur dès septembre 2019</vt:lpstr>
      <vt:lpstr>HORAIRES PROFS: ATTAQUE SUR LES HEURES DISCIPLINAIRES </vt:lpstr>
      <vt:lpstr>Dernière minute ! </vt:lpstr>
      <vt:lpstr>Secondes communes à des familles de métiers</vt:lpstr>
      <vt:lpstr>Réécriture complète des programmes dans toutes les disciplines</vt:lpstr>
      <vt:lpstr>Suppression de la taxe d’apprentissage au profit de la contribution alternance</vt:lpstr>
      <vt:lpstr>« MIXAGE » DES PUBLICS ET DES PARCOURS</vt:lpstr>
      <vt:lpstr>Mise en place de « classes passerelles »</vt:lpstr>
      <vt:lpstr>Conséquences :</vt:lpstr>
      <vt:lpstr>Notre action syndicale </vt:lpstr>
      <vt:lpstr>Votre participation aux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de la reforme de la voie professionnelle</dc:title>
  <dc:creator>Laurence</dc:creator>
  <cp:lastModifiedBy>Maxime Besselièvre</cp:lastModifiedBy>
  <cp:revision>69</cp:revision>
  <dcterms:created xsi:type="dcterms:W3CDTF">2018-07-02T08:51:06Z</dcterms:created>
  <dcterms:modified xsi:type="dcterms:W3CDTF">2018-09-16T19:57:51Z</dcterms:modified>
</cp:coreProperties>
</file>